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ata"/>
      <p:regular r:id="rId27"/>
    </p:embeddedFont>
    <p:embeddedFont>
      <p:font typeface="Montserrat"/>
      <p:regular r:id="rId28"/>
      <p:bold r:id="rId29"/>
      <p:italic r:id="rId30"/>
      <p:boldItalic r:id="rId31"/>
    </p:embeddedFont>
    <p:embeddedFont>
      <p:font typeface="Didact Gothic"/>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guide id="2" orient="horz" pos="1728">
          <p15:clr>
            <a:srgbClr val="9AA0A6"/>
          </p15:clr>
        </p15:guide>
        <p15:guide id="3" orient="horz" pos="738">
          <p15:clr>
            <a:srgbClr val="9AA0A6"/>
          </p15:clr>
        </p15:guide>
        <p15:guide id="4" orient="horz" pos="1391">
          <p15:clr>
            <a:srgbClr val="9AA0A6"/>
          </p15:clr>
        </p15:guide>
        <p15:guide id="5" orient="horz" pos="2110">
          <p15:clr>
            <a:srgbClr val="9AA0A6"/>
          </p15:clr>
        </p15:guide>
        <p15:guide id="6" pos="4386">
          <p15:clr>
            <a:srgbClr val="9AA0A6"/>
          </p15:clr>
        </p15:guide>
      </p15:sldGuideLst>
    </p:ext>
    <p:ext uri="http://customooxmlschemas.google.com/">
      <go:slidesCustomData xmlns:go="http://customooxmlschemas.google.com/" r:id="rId33" roundtripDataSignature="AMtx7mjQC2JTcH0Kst/UvNTwc3xZ+OFd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1728" orient="horz"/>
        <p:guide pos="738" orient="horz"/>
        <p:guide pos="1391" orient="horz"/>
        <p:guide pos="2110" orient="horz"/>
        <p:guide pos="438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font" Target="fonts/Prat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DidactGothic-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Good Morning Ma’am and Sir. I am Jane T.Fuentespina. And my partner is Arianne Dale O. Daligdig. And I will present to you the </a:t>
            </a:r>
            <a:r>
              <a:rPr lang="en-US">
                <a:solidFill>
                  <a:schemeClr val="dk1"/>
                </a:solidFill>
              </a:rPr>
              <a:t>introduction</a:t>
            </a:r>
            <a:r>
              <a:rPr lang="en-US">
                <a:solidFill>
                  <a:schemeClr val="dk1"/>
                </a:solidFill>
              </a:rPr>
              <a:t>,  SOP, </a:t>
            </a:r>
            <a:r>
              <a:rPr lang="en-US">
                <a:solidFill>
                  <a:schemeClr val="dk1"/>
                </a:solidFill>
              </a:rPr>
              <a:t>Significance</a:t>
            </a:r>
            <a:r>
              <a:rPr lang="en-US">
                <a:solidFill>
                  <a:schemeClr val="dk1"/>
                </a:solidFill>
              </a:rPr>
              <a:t>, and the Scope and Limitation: Our research is : </a:t>
            </a:r>
            <a:r>
              <a:rPr lang="en-US" sz="1200">
                <a:solidFill>
                  <a:srgbClr val="252525"/>
                </a:solidFill>
                <a:latin typeface="Prata"/>
                <a:ea typeface="Prata"/>
                <a:cs typeface="Prata"/>
                <a:sym typeface="Prata"/>
              </a:rPr>
              <a:t>AQua: A Solar-Powered Water Quality Monitoring and Recording System</a:t>
            </a:r>
            <a:endParaRPr sz="12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ea5e809bc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0ea5e809bc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goal of the research is to develop an onsite and solar-powered water quality monitoring and recording system. To accomplish this, the development was divided into 4 parts: (1) The designing of the device, (2) the assembly of the main circuitry, (3) the construction of the device chassis, and (4) the accuracy tests.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ea5e809b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0ea5e809b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The water parameter sensing node integrates sensors in real-time water quality monitoring and recording systems. These sensor values are displayed through the LCD monitor. Moreover, the data collected by the sensors is sent to the base stations by a wireless sensor network technology called Zigbee then transfers it to the ThingSpeak server through the ESP32 Wi-Fi gateway module. The quality parameters acquired are then stored, simulated and analyzed for quality control using ThingSpeak and publish corresponding records over the web for public information and further assessment of water parameters. An alarm notification will be sent through email using MATLAB or IFTTT programming if any of the parameters' values exceed the permissible levels.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ea5e809bc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0ea5e809bc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The whole block diagram of the study is shown in Figure 3.2. The solar cell power supply gives power to the sensors, Raspberry Pi, ATMega328 microcontroller, ESP32 gateway module, and Zigbee module. The sensors are the pH sensor, temperature, and turbidity sensor. The Zigbee module will be used to connect the nodes and base station. The data obtained by various sensors on the node side will be sent to the base station where the data can be displayed in a visual manner and analyzed using ThingSpeak.</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ea5e809bc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0ea5e809bc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ea5e809b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0ea5e809b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The AQua device contains three sensors (namely the pH sensor, the temperature sensor, and the turbidity sensor) which are connected to one main microcontroller (Raspberry Pi) together with the Zigbee module. The case of the device is box-shaped and will be made out of acrylic due to its low cost material, water resistance ability, and well-known availability. It houses all the main parts of the device. The two tubes on each side function as a floating device. The pipes on each side are outlets for the sensor and are covered by mesh to avoid fish eating the sensors or bumping into them. Figure 3.3 shows the inspiration of the AQua device from Tolentino et al (2021) in relation to its illustration and its parts.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ea5e809bc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0ea5e809bc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ea5e809bc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0ea5e809bc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ea5e809bc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0ea5e809bc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ea5e809bc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0ea5e809bc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ea5e809b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0ea5e809b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Aquaculture is one of the most booming industries in many nations globally, as demand for fish and fish-prepared foods grows every day. In 2018, 179 million metric tons of fish were produced, of which 82 million were produced by aquaculture (FAO, 2020).  (Food and Agriculture organization)</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In the Philippines during the first quarter of 2020, the volume of harvests from the aquaculture farms reached 525.24 thousand metric tons. It decreased by 0.2 percent from the 526.05 thousand metric tons produced during the same period in the previous year (PSA, 2021).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In Mindanao specifically in Region 12, about 2,869.78 metric tons were produced from aquaculture fisheries in the 2nd quarter of 2020 and this is about 15.2 percent lower compared to the catch of 3,382.20 metric tons in the same quarter last year (PSA-SOCCSKSARGEN, 2020).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ea5e809bc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0ea5e809bc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ea5e809bc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0ea5e809bc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collected data was compared against the traditional way of data gathering for each parameter to ensure that the results were credible. To be considered accurate, each datum obtained by the gadget must be within 5% of the traditional method's test findings (Alave et al, 2020).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ea5e809b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10ea5e809b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rPr lang="en-US">
                <a:solidFill>
                  <a:srgbClr val="252525"/>
                </a:solidFill>
                <a:latin typeface="Calibri"/>
                <a:ea typeface="Calibri"/>
                <a:cs typeface="Calibri"/>
                <a:sym typeface="Calibri"/>
              </a:rPr>
              <a:t>	</a:t>
            </a:r>
            <a:r>
              <a:rPr lang="en-US" sz="1200">
                <a:solidFill>
                  <a:schemeClr val="dk1"/>
                </a:solidFill>
                <a:latin typeface="Times New Roman"/>
                <a:ea typeface="Times New Roman"/>
                <a:cs typeface="Times New Roman"/>
                <a:sym typeface="Times New Roman"/>
              </a:rPr>
              <a:t>The aquaculture industry is facing many problems; and it is due to the sudden climatic fluctuation that leads to changes in water quality parameters.</a:t>
            </a:r>
            <a:endParaRPr>
              <a:solidFill>
                <a:srgbClr val="252525"/>
              </a:solidFill>
              <a:latin typeface="Calibri"/>
              <a:ea typeface="Calibri"/>
              <a:cs typeface="Calibri"/>
              <a:sym typeface="Calibri"/>
            </a:endParaRPr>
          </a:p>
          <a:p>
            <a:pPr indent="-298450" lvl="0" marL="457200" rtl="0" algn="just">
              <a:lnSpc>
                <a:spcPct val="150000"/>
              </a:lnSpc>
              <a:spcBef>
                <a:spcPts val="50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According to BFAR-PHILMINAQ, the </a:t>
            </a:r>
            <a:r>
              <a:rPr b="1" lang="en-US">
                <a:solidFill>
                  <a:srgbClr val="252525"/>
                </a:solidFill>
                <a:latin typeface="Calibri"/>
                <a:ea typeface="Calibri"/>
                <a:cs typeface="Calibri"/>
                <a:sym typeface="Calibri"/>
              </a:rPr>
              <a:t>fish perform all its physiological activities in the water</a:t>
            </a:r>
            <a:r>
              <a:rPr lang="en-US">
                <a:solidFill>
                  <a:srgbClr val="252525"/>
                </a:solidFill>
                <a:latin typeface="Calibri"/>
                <a:ea typeface="Calibri"/>
                <a:cs typeface="Calibri"/>
                <a:sym typeface="Calibri"/>
              </a:rPr>
              <a:t> – breathing, excretion of waste, feeding, and reproduction.</a:t>
            </a:r>
            <a:endParaRPr>
              <a:solidFill>
                <a:srgbClr val="252525"/>
              </a:solidFill>
              <a:latin typeface="Calibri"/>
              <a:ea typeface="Calibri"/>
              <a:cs typeface="Calibri"/>
              <a:sym typeface="Calibri"/>
            </a:endParaRPr>
          </a:p>
          <a:p>
            <a:pPr indent="-298450" lvl="0" marL="457200" rtl="0" algn="just">
              <a:lnSpc>
                <a:spcPct val="150000"/>
              </a:lnSpc>
              <a:spcBef>
                <a:spcPts val="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Thus, </a:t>
            </a:r>
            <a:r>
              <a:rPr b="1" lang="en-US">
                <a:solidFill>
                  <a:srgbClr val="252525"/>
                </a:solidFill>
                <a:latin typeface="Calibri"/>
                <a:ea typeface="Calibri"/>
                <a:cs typeface="Calibri"/>
                <a:sym typeface="Calibri"/>
              </a:rPr>
              <a:t>water quality</a:t>
            </a:r>
            <a:r>
              <a:rPr lang="en-US">
                <a:solidFill>
                  <a:srgbClr val="252525"/>
                </a:solidFill>
                <a:latin typeface="Calibri"/>
                <a:ea typeface="Calibri"/>
                <a:cs typeface="Calibri"/>
                <a:sym typeface="Calibri"/>
              </a:rPr>
              <a:t> is the determining factor in the success or failure of an aquaculture operation. The continued degradation of water resources due to anthropogenic sources necessitates an improvement in sites for aquaculture using water quality as a basis.</a:t>
            </a:r>
            <a:endParaRPr>
              <a:solidFill>
                <a:srgbClr val="252525"/>
              </a:solidFill>
              <a:latin typeface="Calibri"/>
              <a:ea typeface="Calibri"/>
              <a:cs typeface="Calibri"/>
              <a:sym typeface="Calibri"/>
            </a:endParaRPr>
          </a:p>
          <a:p>
            <a:pPr indent="-298450" lvl="0" marL="457200" rtl="0" algn="just">
              <a:lnSpc>
                <a:spcPct val="150000"/>
              </a:lnSpc>
              <a:spcBef>
                <a:spcPts val="0"/>
              </a:spcBef>
              <a:spcAft>
                <a:spcPts val="0"/>
              </a:spcAft>
              <a:buClr>
                <a:srgbClr val="252525"/>
              </a:buClr>
              <a:buSzPts val="1100"/>
              <a:buFont typeface="Calibri"/>
              <a:buChar char="●"/>
            </a:pPr>
            <a:r>
              <a:rPr lang="en-US">
                <a:solidFill>
                  <a:srgbClr val="252525"/>
                </a:solidFill>
                <a:latin typeface="Calibri"/>
                <a:ea typeface="Calibri"/>
                <a:cs typeface="Calibri"/>
                <a:sym typeface="Calibri"/>
              </a:rPr>
              <a:t>At present, </a:t>
            </a:r>
            <a:r>
              <a:rPr b="1" lang="en-US">
                <a:solidFill>
                  <a:srgbClr val="252525"/>
                </a:solidFill>
                <a:latin typeface="Calibri"/>
                <a:ea typeface="Calibri"/>
                <a:cs typeface="Calibri"/>
                <a:sym typeface="Calibri"/>
              </a:rPr>
              <a:t>aqua farmers rely on manual testing</a:t>
            </a:r>
            <a:r>
              <a:rPr lang="en-US">
                <a:solidFill>
                  <a:srgbClr val="252525"/>
                </a:solidFill>
                <a:latin typeface="Calibri"/>
                <a:ea typeface="Calibri"/>
                <a:cs typeface="Calibri"/>
                <a:sym typeface="Calibri"/>
              </a:rPr>
              <a:t> to determine water conditions; and it consumes time and produces inaccurate readings because water quality parameters may alter with time.</a:t>
            </a:r>
            <a:endParaRPr>
              <a:solidFill>
                <a:srgbClr val="252525"/>
              </a:solidFill>
              <a:latin typeface="Calibri"/>
              <a:ea typeface="Calibri"/>
              <a:cs typeface="Calibri"/>
              <a:sym typeface="Calibri"/>
            </a:endParaRPr>
          </a:p>
          <a:p>
            <a:pPr indent="457200" lvl="0" marL="0" rtl="0" algn="just">
              <a:lnSpc>
                <a:spcPct val="200000"/>
              </a:lnSpc>
              <a:spcBef>
                <a:spcPts val="500"/>
              </a:spcBef>
              <a:spcAft>
                <a:spcPts val="0"/>
              </a:spcAft>
              <a:buSzPts val="1100"/>
              <a:buNone/>
            </a:pPr>
            <a:r>
              <a:rPr lang="en-US">
                <a:solidFill>
                  <a:schemeClr val="dk1"/>
                </a:solidFill>
                <a:latin typeface="Times New Roman"/>
                <a:ea typeface="Times New Roman"/>
                <a:cs typeface="Times New Roman"/>
                <a:sym typeface="Times New Roman"/>
              </a:rPr>
              <a:t>These problems being faced by the Philippine government stem from a lack of clear responsibilities, overlapping institutional boundaries, duplication of work, and a lack of coordination among involved institutions. All water quality monitoring programs in the country are constrained somehow by available laboratory facilities, instruments, transportation, and human resources; and may collect data primarily through direct sampling or limited water quality parameters. (Japitana et al., 2018) Specific information about water conditions, which is required to develop management strategies, is particularly scarce. (Deutsch et al., 2005)</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100"/>
              <a:buNone/>
            </a:pPr>
            <a:r>
              <a:t/>
            </a:r>
            <a:endParaRPr>
              <a:solidFill>
                <a:srgbClr val="252525"/>
              </a:solidFill>
              <a:latin typeface="Calibri"/>
              <a:ea typeface="Calibri"/>
              <a:cs typeface="Calibri"/>
              <a:sym typeface="Calibri"/>
            </a:endParaRPr>
          </a:p>
          <a:p>
            <a:pPr indent="457200" lvl="0" marL="0" rtl="0" algn="just">
              <a:lnSpc>
                <a:spcPct val="150000"/>
              </a:lnSpc>
              <a:spcBef>
                <a:spcPts val="0"/>
              </a:spcBef>
              <a:spcAft>
                <a:spcPts val="0"/>
              </a:spcAft>
              <a:buClr>
                <a:schemeClr val="dk1"/>
              </a:buClr>
              <a:buSzPts val="1400"/>
              <a:buFont typeface="Arial"/>
              <a:buNone/>
            </a:pPr>
            <a:r>
              <a:rPr lang="en-US">
                <a:solidFill>
                  <a:srgbClr val="252525"/>
                </a:solidFill>
                <a:latin typeface="Calibri"/>
                <a:ea typeface="Calibri"/>
                <a:cs typeface="Calibri"/>
                <a:sym typeface="Calibri"/>
              </a:rPr>
              <a:t>With this, the researchers proposed a study that builds a </a:t>
            </a:r>
            <a:r>
              <a:rPr b="1" lang="en-US">
                <a:solidFill>
                  <a:srgbClr val="252525"/>
                </a:solidFill>
                <a:latin typeface="Calibri"/>
                <a:ea typeface="Calibri"/>
                <a:cs typeface="Calibri"/>
                <a:sym typeface="Calibri"/>
              </a:rPr>
              <a:t>portable and solar-powered on-site water quality monitoring and recording system</a:t>
            </a:r>
            <a:r>
              <a:rPr lang="en-US">
                <a:solidFill>
                  <a:srgbClr val="252525"/>
                </a:solidFill>
                <a:latin typeface="Calibri"/>
                <a:ea typeface="Calibri"/>
                <a:cs typeface="Calibri"/>
                <a:sym typeface="Calibri"/>
              </a:rPr>
              <a:t> that can deliver real-time data to the aqua farmers and government officials and record the current environmental status of the aquaculture sites for further analysis.</a:t>
            </a:r>
            <a:endParaRPr b="1">
              <a:solidFill>
                <a:srgbClr val="252525"/>
              </a:solidFill>
              <a:latin typeface="Prata"/>
              <a:ea typeface="Prata"/>
              <a:cs typeface="Prata"/>
              <a:sym typeface="Prata"/>
            </a:endParaRPr>
          </a:p>
          <a:p>
            <a:pPr indent="457200" lvl="0" marL="0" rtl="0" algn="just">
              <a:lnSpc>
                <a:spcPct val="200000"/>
              </a:lnSpc>
              <a:spcBef>
                <a:spcPts val="5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project will help prevent the water parameters from fluctuating to a dangerous level that affects the mortality rate of the organism. Also, this will help in addressing the decline of the production of fish in selected aquaculture sites in Mindanao, Philippines.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*Power supply has become an increasing problem in some of the existing water quality monitoring systems, where sensor nodes are deployed across several sites and can constitute the system's bottleneck. Using wires to connect nodes to power lines nearby is not practical because the nodes usually distribute in remote places where the total expense in connecting all these nodes is unbearable. Another option is to solely utilize a battery. The benefits are evident, but batteries have a short lifespan and cannot last for lengthy periods. Replacing exhausted batteries regularly is time-consuming. Using a solar panel to power the sensor node and a battery to recharge when solar power is insufficient (such as at night), this solution will save time and effort while also making the system more deployable.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*Apart from that, traditional water quality monitoring systems rely on short-range, high-power wireless technologies, which are inconvenient for wireless sensor nodes in a Wireless Sensor Network (WSN).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*Furthermore, slow fish growth and fish kills in fisheries are problems that every fish farmer faces in the aquaculture industry. Water quality is a critical factor that must be monitored from time to time when culturing any aquatic organism; however, most fish farmers do not consider it because traditional water testing and water sensors are done manually, expensive and difficult to use.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ea5e809b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0ea5e809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As a result of these concerns, this proposed project provides a device designed to address energy difficulties in WSNs, as well as a low-cost, low-power, long-range, scalable water quality monitoring strategy based on the Zigbee protocol, which is significantly more efficient than many current systems. Furthermore, this device offers lower latency network connection which means it has very small delay times. It is very efficient when it comes to delivering real-time data.</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This novel system that we proposed will speed-up the time needed to test the water parameters and has several advantages, including no carbon emissions, low power consumption, greater flexibility in deployment at a remote site, and so on.</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ea5e809bc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0ea5e809b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2 objectives (General and Specific)</a:t>
            </a:r>
            <a:endParaRPr b="1" sz="1200">
              <a:solidFill>
                <a:schemeClr val="dk1"/>
              </a:solidFill>
              <a:latin typeface="Times New Roman"/>
              <a:ea typeface="Times New Roman"/>
              <a:cs typeface="Times New Roman"/>
              <a:sym typeface="Times New Roman"/>
            </a:endParaRPr>
          </a:p>
          <a:p>
            <a:pPr indent="457200" lvl="0" marL="457200" rtl="0" algn="just">
              <a:lnSpc>
                <a:spcPct val="200000"/>
              </a:lnSpc>
              <a:spcBef>
                <a:spcPts val="8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main objective of this research is to develop a real-time water quality progress report for water treatment ensuring a safe natatory environment for aquaculture using Raspberry Pi.</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8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ea5e809bc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0ea5e809bc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200000"/>
              </a:lnSpc>
              <a:spcBef>
                <a:spcPts val="0"/>
              </a:spcBef>
              <a:spcAft>
                <a:spcPts val="0"/>
              </a:spcAft>
              <a:buSzPts val="1100"/>
              <a:buNone/>
            </a:pPr>
            <a:r>
              <a:rPr b="1" lang="en-US" sz="1200">
                <a:solidFill>
                  <a:schemeClr val="dk1"/>
                </a:solidFill>
                <a:latin typeface="Times New Roman"/>
                <a:ea typeface="Times New Roman"/>
                <a:cs typeface="Times New Roman"/>
                <a:sym typeface="Times New Roman"/>
              </a:rPr>
              <a:t>1.3.2 Specific Objectives</a:t>
            </a:r>
            <a:endParaRPr sz="1200">
              <a:solidFill>
                <a:schemeClr val="dk1"/>
              </a:solidFill>
              <a:latin typeface="Times New Roman"/>
              <a:ea typeface="Times New Roman"/>
              <a:cs typeface="Times New Roman"/>
              <a:sym typeface="Times New Roman"/>
            </a:endParaRPr>
          </a:p>
          <a:p>
            <a:pPr indent="0" lvl="0" marL="457200" rtl="0" algn="just">
              <a:lnSpc>
                <a:spcPct val="200000"/>
              </a:lnSpc>
              <a:spcBef>
                <a:spcPts val="800"/>
              </a:spcBef>
              <a:spcAft>
                <a:spcPts val="0"/>
              </a:spcAft>
              <a:buSzPts val="1100"/>
              <a:buNone/>
            </a:pPr>
            <a:r>
              <a:rPr lang="en-US" sz="1200">
                <a:solidFill>
                  <a:schemeClr val="dk1"/>
                </a:solidFill>
                <a:latin typeface="Times New Roman"/>
                <a:ea typeface="Times New Roman"/>
                <a:cs typeface="Times New Roman"/>
                <a:sym typeface="Times New Roman"/>
              </a:rPr>
              <a:t>This research project aims to achieve the following:</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80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Design and construct the AQua device using Raspberry Pi.</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Monitor and measure the water pH, temperature, and turbidity using available sensors at remote places.</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Assess the accuracy of the results when applied to a wide range of water conditions.</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Provide local power supply to sensor nodes using solar energy and collect the data from various sensor nodes and send it to base stations by a wireless channel which are connected using Wireless Sensor Network technology like Zigbee.</a:t>
            </a:r>
            <a:endParaRPr sz="1200">
              <a:solidFill>
                <a:schemeClr val="dk1"/>
              </a:solidFill>
              <a:latin typeface="Times New Roman"/>
              <a:ea typeface="Times New Roman"/>
              <a:cs typeface="Times New Roman"/>
              <a:sym typeface="Times New Roman"/>
            </a:endParaRPr>
          </a:p>
          <a:p>
            <a:pPr indent="-304800" lvl="0" marL="914400" rtl="0" algn="just">
              <a:lnSpc>
                <a:spcPct val="200000"/>
              </a:lnSpc>
              <a:spcBef>
                <a:spcPts val="0"/>
              </a:spcBef>
              <a:spcAft>
                <a:spcPts val="0"/>
              </a:spcAft>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Simulate and analyze the quality parameters for quality control using ThingSpeak and publish the corresponding record over the web for public information and further assessment of water resources.</a:t>
            </a:r>
            <a:endParaRPr b="1" sz="1200">
              <a:solidFill>
                <a:schemeClr val="dk1"/>
              </a:solidFill>
              <a:latin typeface="Times New Roman"/>
              <a:ea typeface="Times New Roman"/>
              <a:cs typeface="Times New Roman"/>
              <a:sym typeface="Times New Roman"/>
            </a:endParaRPr>
          </a:p>
          <a:p>
            <a:pPr indent="457200" lvl="0" marL="0" rtl="0" algn="just">
              <a:lnSpc>
                <a:spcPct val="200000"/>
              </a:lnSpc>
              <a:spcBef>
                <a:spcPts val="80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ea5e809bc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0ea5e809bc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Significance of the Study</a:t>
            </a:r>
            <a:endParaRPr b="1"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research study, AQua: a solar-powered water quality monitoring and recording system is proposed in order to be significant to the following:</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Aquaculturists</a:t>
            </a:r>
            <a:r>
              <a:rPr lang="en-US" sz="1200">
                <a:solidFill>
                  <a:schemeClr val="dk1"/>
                </a:solidFill>
                <a:latin typeface="Times New Roman"/>
                <a:ea typeface="Times New Roman"/>
                <a:cs typeface="Times New Roman"/>
                <a:sym typeface="Times New Roman"/>
              </a:rPr>
              <a:t>. The device will help the aquaculturist  by delivering real-time data to the aqua farmers and government officials and record the current environmental status of the aquaculture sites for further analysis. This project will help prevent the water parameters from fluctuating to a dangerous level that affects the mortality rate of the organism. Also, this will help in addressing the decline of the production of fish in selected aquaculture sites in Mindanao.</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Future Researchers</a:t>
            </a:r>
            <a:r>
              <a:rPr lang="en-US" sz="1200">
                <a:solidFill>
                  <a:schemeClr val="dk1"/>
                </a:solidFill>
                <a:latin typeface="Times New Roman"/>
                <a:ea typeface="Times New Roman"/>
                <a:cs typeface="Times New Roman"/>
                <a:sym typeface="Times New Roman"/>
              </a:rPr>
              <a:t>. They can use this study as their reference to additionally extend the usage of Zigbee module, Raspberry Pi and ThingSpeak IoT in water quality monitoring  and in other fields as well.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University</a:t>
            </a:r>
            <a:r>
              <a:rPr lang="en-US" sz="1200">
                <a:solidFill>
                  <a:schemeClr val="dk1"/>
                </a:solidFill>
                <a:latin typeface="Times New Roman"/>
                <a:ea typeface="Times New Roman"/>
                <a:cs typeface="Times New Roman"/>
                <a:sym typeface="Times New Roman"/>
              </a:rPr>
              <a:t>. This study will be of use to the Mindanao State University particularly engineering students who suppose they might be intrigued and inspired to invoke more splendid thoughts, characterizations of innovative progressions that would be of future use to the College of Engineering with accomplishing its objective and to further develop the said water quality monitoring system.</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Clr>
                <a:schemeClr val="dk1"/>
              </a:buClr>
              <a:buSzPts val="1100"/>
              <a:buFont typeface="Arial"/>
              <a:buNone/>
            </a:pPr>
            <a:r>
              <a:rPr b="1" lang="en-US" sz="1200">
                <a:solidFill>
                  <a:schemeClr val="dk1"/>
                </a:solidFill>
                <a:latin typeface="Times New Roman"/>
                <a:ea typeface="Times New Roman"/>
                <a:cs typeface="Times New Roman"/>
                <a:sym typeface="Times New Roman"/>
              </a:rPr>
              <a:t>To the Researchers</a:t>
            </a:r>
            <a:r>
              <a:rPr lang="en-US" sz="1200">
                <a:solidFill>
                  <a:schemeClr val="dk1"/>
                </a:solidFill>
                <a:latin typeface="Times New Roman"/>
                <a:ea typeface="Times New Roman"/>
                <a:cs typeface="Times New Roman"/>
                <a:sym typeface="Times New Roman"/>
              </a:rPr>
              <a:t>. This study will be an opportunity for them to apply the knowledge and illustrations gained from subjects related to this study and help them further practice their decisive reasoning. Moreover, this will also give the researchers to be more exposed and gain experience as they need to be focused and hands-on in this study. </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a5e809bc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0ea5e809bc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1100"/>
              <a:buNone/>
            </a:pPr>
            <a:r>
              <a:rPr b="1" lang="en-US" sz="1200">
                <a:solidFill>
                  <a:schemeClr val="dk1"/>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This project's main objective is to create an onsite and solar-powered IoT-based water quality monitoring and recording system using a Raspberry Pi.</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 It focuses mainly on the sensor's and device's accuracy in contrast to typical laboratory equipment and the speed and range of data transmission via Zigbee module interface. </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*Only the pH, temperature, and turbidity of the water will be measured by the device. </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*The study's threshold values are solely based on Department of Environment and Natural Resources' (DENR) standard levels. This device is solely for determining the water quality of aquaculture industries in selected sites in Mindanao.</a:t>
            </a:r>
            <a:endParaRPr sz="1200">
              <a:solidFill>
                <a:schemeClr val="dk1"/>
              </a:solidFill>
              <a:latin typeface="Times New Roman"/>
              <a:ea typeface="Times New Roman"/>
              <a:cs typeface="Times New Roman"/>
              <a:sym typeface="Times New Roman"/>
            </a:endParaRPr>
          </a:p>
          <a:p>
            <a:pPr indent="457200" lvl="0" marL="0" rtl="0" algn="just">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80"/>
          <p:cNvSpPr txBox="1"/>
          <p:nvPr>
            <p:ph type="ctrTitle"/>
          </p:nvPr>
        </p:nvSpPr>
        <p:spPr>
          <a:xfrm>
            <a:off x="3893275" y="1589075"/>
            <a:ext cx="4460100" cy="150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4700"/>
              <a:buNone/>
              <a:defRPr sz="4700">
                <a:solidFill>
                  <a:schemeClr val="dk1"/>
                </a:solidFill>
              </a:defRPr>
            </a:lvl1pPr>
            <a:lvl2pPr lvl="1" algn="l">
              <a:lnSpc>
                <a:spcPct val="100000"/>
              </a:lnSpc>
              <a:spcBef>
                <a:spcPts val="0"/>
              </a:spcBef>
              <a:spcAft>
                <a:spcPts val="0"/>
              </a:spcAft>
              <a:buClr>
                <a:schemeClr val="dk1"/>
              </a:buClr>
              <a:buSzPts val="6000"/>
              <a:buNone/>
              <a:defRPr sz="6000">
                <a:solidFill>
                  <a:schemeClr val="dk1"/>
                </a:solidFill>
              </a:defRPr>
            </a:lvl2pPr>
            <a:lvl3pPr lvl="2" algn="l">
              <a:lnSpc>
                <a:spcPct val="100000"/>
              </a:lnSpc>
              <a:spcBef>
                <a:spcPts val="0"/>
              </a:spcBef>
              <a:spcAft>
                <a:spcPts val="0"/>
              </a:spcAft>
              <a:buClr>
                <a:schemeClr val="dk1"/>
              </a:buClr>
              <a:buSzPts val="6000"/>
              <a:buNone/>
              <a:defRPr sz="6000">
                <a:solidFill>
                  <a:schemeClr val="dk1"/>
                </a:solidFill>
              </a:defRPr>
            </a:lvl3pPr>
            <a:lvl4pPr lvl="3" algn="l">
              <a:lnSpc>
                <a:spcPct val="100000"/>
              </a:lnSpc>
              <a:spcBef>
                <a:spcPts val="0"/>
              </a:spcBef>
              <a:spcAft>
                <a:spcPts val="0"/>
              </a:spcAft>
              <a:buClr>
                <a:schemeClr val="dk1"/>
              </a:buClr>
              <a:buSzPts val="6000"/>
              <a:buNone/>
              <a:defRPr sz="6000">
                <a:solidFill>
                  <a:schemeClr val="dk1"/>
                </a:solidFill>
              </a:defRPr>
            </a:lvl4pPr>
            <a:lvl5pPr lvl="4" algn="l">
              <a:lnSpc>
                <a:spcPct val="100000"/>
              </a:lnSpc>
              <a:spcBef>
                <a:spcPts val="0"/>
              </a:spcBef>
              <a:spcAft>
                <a:spcPts val="0"/>
              </a:spcAft>
              <a:buClr>
                <a:schemeClr val="dk1"/>
              </a:buClr>
              <a:buSzPts val="6000"/>
              <a:buNone/>
              <a:defRPr sz="6000">
                <a:solidFill>
                  <a:schemeClr val="dk1"/>
                </a:solidFill>
              </a:defRPr>
            </a:lvl5pPr>
            <a:lvl6pPr lvl="5" algn="l">
              <a:lnSpc>
                <a:spcPct val="100000"/>
              </a:lnSpc>
              <a:spcBef>
                <a:spcPts val="0"/>
              </a:spcBef>
              <a:spcAft>
                <a:spcPts val="0"/>
              </a:spcAft>
              <a:buClr>
                <a:schemeClr val="dk1"/>
              </a:buClr>
              <a:buSzPts val="6000"/>
              <a:buNone/>
              <a:defRPr sz="6000">
                <a:solidFill>
                  <a:schemeClr val="dk1"/>
                </a:solidFill>
              </a:defRPr>
            </a:lvl6pPr>
            <a:lvl7pPr lvl="6" algn="l">
              <a:lnSpc>
                <a:spcPct val="100000"/>
              </a:lnSpc>
              <a:spcBef>
                <a:spcPts val="0"/>
              </a:spcBef>
              <a:spcAft>
                <a:spcPts val="0"/>
              </a:spcAft>
              <a:buClr>
                <a:schemeClr val="dk1"/>
              </a:buClr>
              <a:buSzPts val="6000"/>
              <a:buNone/>
              <a:defRPr sz="6000">
                <a:solidFill>
                  <a:schemeClr val="dk1"/>
                </a:solidFill>
              </a:defRPr>
            </a:lvl7pPr>
            <a:lvl8pPr lvl="7" algn="l">
              <a:lnSpc>
                <a:spcPct val="100000"/>
              </a:lnSpc>
              <a:spcBef>
                <a:spcPts val="0"/>
              </a:spcBef>
              <a:spcAft>
                <a:spcPts val="0"/>
              </a:spcAft>
              <a:buClr>
                <a:schemeClr val="dk1"/>
              </a:buClr>
              <a:buSzPts val="6000"/>
              <a:buNone/>
              <a:defRPr sz="6000">
                <a:solidFill>
                  <a:schemeClr val="dk1"/>
                </a:solidFill>
              </a:defRPr>
            </a:lvl8pPr>
            <a:lvl9pPr lvl="8" algn="l">
              <a:lnSpc>
                <a:spcPct val="100000"/>
              </a:lnSpc>
              <a:spcBef>
                <a:spcPts val="0"/>
              </a:spcBef>
              <a:spcAft>
                <a:spcPts val="0"/>
              </a:spcAft>
              <a:buClr>
                <a:schemeClr val="dk1"/>
              </a:buClr>
              <a:buSzPts val="6000"/>
              <a:buNone/>
              <a:defRPr sz="6000">
                <a:solidFill>
                  <a:schemeClr val="dk1"/>
                </a:solidFill>
              </a:defRPr>
            </a:lvl9pPr>
          </a:lstStyle>
          <a:p/>
        </p:txBody>
      </p:sp>
      <p:sp>
        <p:nvSpPr>
          <p:cNvPr id="10" name="Google Shape;10;p80"/>
          <p:cNvSpPr txBox="1"/>
          <p:nvPr>
            <p:ph idx="1" type="subTitle"/>
          </p:nvPr>
        </p:nvSpPr>
        <p:spPr>
          <a:xfrm>
            <a:off x="3893275" y="3544775"/>
            <a:ext cx="3829200" cy="2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80"/>
          <p:cNvSpPr/>
          <p:nvPr/>
        </p:nvSpPr>
        <p:spPr>
          <a:xfrm>
            <a:off x="0" y="3293925"/>
            <a:ext cx="9144000" cy="1877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solidFill>
          <a:schemeClr val="lt1"/>
        </a:solidFill>
      </p:bgPr>
    </p:bg>
    <p:spTree>
      <p:nvGrpSpPr>
        <p:cNvPr id="12" name="Shape 12"/>
        <p:cNvGrpSpPr/>
        <p:nvPr/>
      </p:nvGrpSpPr>
      <p:grpSpPr>
        <a:xfrm>
          <a:off x="0" y="0"/>
          <a:ext cx="0" cy="0"/>
          <a:chOff x="0" y="0"/>
          <a:chExt cx="0" cy="0"/>
        </a:xfrm>
      </p:grpSpPr>
      <p:sp>
        <p:nvSpPr>
          <p:cNvPr id="13" name="Google Shape;13;p83"/>
          <p:cNvSpPr txBox="1"/>
          <p:nvPr>
            <p:ph type="title"/>
          </p:nvPr>
        </p:nvSpPr>
        <p:spPr>
          <a:xfrm>
            <a:off x="1886250" y="1919025"/>
            <a:ext cx="53715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sz="4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sp>
        <p:nvSpPr>
          <p:cNvPr id="15" name="Google Shape;15;p82"/>
          <p:cNvSpPr/>
          <p:nvPr/>
        </p:nvSpPr>
        <p:spPr>
          <a:xfrm>
            <a:off x="-185925" y="-195075"/>
            <a:ext cx="4584300" cy="551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2"/>
          <p:cNvSpPr txBox="1"/>
          <p:nvPr>
            <p:ph type="title"/>
          </p:nvPr>
        </p:nvSpPr>
        <p:spPr>
          <a:xfrm>
            <a:off x="4632475" y="22609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sz="3600">
                <a:solidFill>
                  <a:schemeClr val="dk1"/>
                </a:solidFill>
              </a:defRPr>
            </a:lvl1pPr>
            <a:lvl2pPr lvl="1" algn="r">
              <a:lnSpc>
                <a:spcPct val="100000"/>
              </a:lnSpc>
              <a:spcBef>
                <a:spcPts val="0"/>
              </a:spcBef>
              <a:spcAft>
                <a:spcPts val="0"/>
              </a:spcAft>
              <a:buClr>
                <a:schemeClr val="dk1"/>
              </a:buClr>
              <a:buSzPts val="3600"/>
              <a:buNone/>
              <a:defRPr sz="3600">
                <a:solidFill>
                  <a:schemeClr val="dk1"/>
                </a:solidFill>
              </a:defRPr>
            </a:lvl2pPr>
            <a:lvl3pPr lvl="2" algn="r">
              <a:lnSpc>
                <a:spcPct val="100000"/>
              </a:lnSpc>
              <a:spcBef>
                <a:spcPts val="0"/>
              </a:spcBef>
              <a:spcAft>
                <a:spcPts val="0"/>
              </a:spcAft>
              <a:buClr>
                <a:schemeClr val="dk1"/>
              </a:buClr>
              <a:buSzPts val="3600"/>
              <a:buNone/>
              <a:defRPr sz="3600">
                <a:solidFill>
                  <a:schemeClr val="dk1"/>
                </a:solidFill>
              </a:defRPr>
            </a:lvl3pPr>
            <a:lvl4pPr lvl="3" algn="r">
              <a:lnSpc>
                <a:spcPct val="100000"/>
              </a:lnSpc>
              <a:spcBef>
                <a:spcPts val="0"/>
              </a:spcBef>
              <a:spcAft>
                <a:spcPts val="0"/>
              </a:spcAft>
              <a:buClr>
                <a:schemeClr val="dk1"/>
              </a:buClr>
              <a:buSzPts val="3600"/>
              <a:buNone/>
              <a:defRPr sz="3600">
                <a:solidFill>
                  <a:schemeClr val="dk1"/>
                </a:solidFill>
              </a:defRPr>
            </a:lvl4pPr>
            <a:lvl5pPr lvl="4" algn="r">
              <a:lnSpc>
                <a:spcPct val="100000"/>
              </a:lnSpc>
              <a:spcBef>
                <a:spcPts val="0"/>
              </a:spcBef>
              <a:spcAft>
                <a:spcPts val="0"/>
              </a:spcAft>
              <a:buClr>
                <a:schemeClr val="dk1"/>
              </a:buClr>
              <a:buSzPts val="3600"/>
              <a:buNone/>
              <a:defRPr sz="3600">
                <a:solidFill>
                  <a:schemeClr val="dk1"/>
                </a:solidFill>
              </a:defRPr>
            </a:lvl5pPr>
            <a:lvl6pPr lvl="5" algn="r">
              <a:lnSpc>
                <a:spcPct val="100000"/>
              </a:lnSpc>
              <a:spcBef>
                <a:spcPts val="0"/>
              </a:spcBef>
              <a:spcAft>
                <a:spcPts val="0"/>
              </a:spcAft>
              <a:buClr>
                <a:schemeClr val="dk1"/>
              </a:buClr>
              <a:buSzPts val="3600"/>
              <a:buNone/>
              <a:defRPr sz="3600">
                <a:solidFill>
                  <a:schemeClr val="dk1"/>
                </a:solidFill>
              </a:defRPr>
            </a:lvl6pPr>
            <a:lvl7pPr lvl="6" algn="r">
              <a:lnSpc>
                <a:spcPct val="100000"/>
              </a:lnSpc>
              <a:spcBef>
                <a:spcPts val="0"/>
              </a:spcBef>
              <a:spcAft>
                <a:spcPts val="0"/>
              </a:spcAft>
              <a:buClr>
                <a:schemeClr val="dk1"/>
              </a:buClr>
              <a:buSzPts val="3600"/>
              <a:buNone/>
              <a:defRPr sz="3600">
                <a:solidFill>
                  <a:schemeClr val="dk1"/>
                </a:solidFill>
              </a:defRPr>
            </a:lvl7pPr>
            <a:lvl8pPr lvl="7" algn="r">
              <a:lnSpc>
                <a:spcPct val="100000"/>
              </a:lnSpc>
              <a:spcBef>
                <a:spcPts val="0"/>
              </a:spcBef>
              <a:spcAft>
                <a:spcPts val="0"/>
              </a:spcAft>
              <a:buClr>
                <a:schemeClr val="dk1"/>
              </a:buClr>
              <a:buSzPts val="3600"/>
              <a:buNone/>
              <a:defRPr sz="3600">
                <a:solidFill>
                  <a:schemeClr val="dk1"/>
                </a:solidFill>
              </a:defRPr>
            </a:lvl8pPr>
            <a:lvl9pPr lvl="8" algn="r">
              <a:lnSpc>
                <a:spcPct val="100000"/>
              </a:lnSpc>
              <a:spcBef>
                <a:spcPts val="0"/>
              </a:spcBef>
              <a:spcAft>
                <a:spcPts val="0"/>
              </a:spcAft>
              <a:buClr>
                <a:schemeClr val="dk1"/>
              </a:buClr>
              <a:buSzPts val="3600"/>
              <a:buNone/>
              <a:defRPr sz="3600">
                <a:solidFill>
                  <a:schemeClr val="dk1"/>
                </a:solidFill>
              </a:defRPr>
            </a:lvl9pPr>
          </a:lstStyle>
          <a:p/>
        </p:txBody>
      </p:sp>
      <p:sp>
        <p:nvSpPr>
          <p:cNvPr id="17" name="Google Shape;17;p82"/>
          <p:cNvSpPr txBox="1"/>
          <p:nvPr>
            <p:ph idx="2" type="title"/>
          </p:nvPr>
        </p:nvSpPr>
        <p:spPr>
          <a:xfrm>
            <a:off x="998750" y="1886475"/>
            <a:ext cx="3057300" cy="13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300"/>
              <a:buNone/>
              <a:defRPr sz="20300">
                <a:solidFill>
                  <a:schemeClr val="dk1"/>
                </a:solidFill>
              </a:defRPr>
            </a:lvl1pPr>
            <a:lvl2pPr lvl="1" algn="l">
              <a:lnSpc>
                <a:spcPct val="100000"/>
              </a:lnSpc>
              <a:spcBef>
                <a:spcPts val="0"/>
              </a:spcBef>
              <a:spcAft>
                <a:spcPts val="0"/>
              </a:spcAft>
              <a:buClr>
                <a:schemeClr val="dk1"/>
              </a:buClr>
              <a:buSzPts val="12300"/>
              <a:buNone/>
              <a:defRPr sz="12300">
                <a:solidFill>
                  <a:schemeClr val="dk1"/>
                </a:solidFill>
              </a:defRPr>
            </a:lvl2pPr>
            <a:lvl3pPr lvl="2" algn="l">
              <a:lnSpc>
                <a:spcPct val="100000"/>
              </a:lnSpc>
              <a:spcBef>
                <a:spcPts val="0"/>
              </a:spcBef>
              <a:spcAft>
                <a:spcPts val="0"/>
              </a:spcAft>
              <a:buClr>
                <a:schemeClr val="dk1"/>
              </a:buClr>
              <a:buSzPts val="12300"/>
              <a:buNone/>
              <a:defRPr sz="12300">
                <a:solidFill>
                  <a:schemeClr val="dk1"/>
                </a:solidFill>
              </a:defRPr>
            </a:lvl3pPr>
            <a:lvl4pPr lvl="3" algn="l">
              <a:lnSpc>
                <a:spcPct val="100000"/>
              </a:lnSpc>
              <a:spcBef>
                <a:spcPts val="0"/>
              </a:spcBef>
              <a:spcAft>
                <a:spcPts val="0"/>
              </a:spcAft>
              <a:buClr>
                <a:schemeClr val="dk1"/>
              </a:buClr>
              <a:buSzPts val="12300"/>
              <a:buNone/>
              <a:defRPr sz="12300">
                <a:solidFill>
                  <a:schemeClr val="dk1"/>
                </a:solidFill>
              </a:defRPr>
            </a:lvl4pPr>
            <a:lvl5pPr lvl="4" algn="l">
              <a:lnSpc>
                <a:spcPct val="100000"/>
              </a:lnSpc>
              <a:spcBef>
                <a:spcPts val="0"/>
              </a:spcBef>
              <a:spcAft>
                <a:spcPts val="0"/>
              </a:spcAft>
              <a:buClr>
                <a:schemeClr val="dk1"/>
              </a:buClr>
              <a:buSzPts val="12300"/>
              <a:buNone/>
              <a:defRPr sz="12300">
                <a:solidFill>
                  <a:schemeClr val="dk1"/>
                </a:solidFill>
              </a:defRPr>
            </a:lvl5pPr>
            <a:lvl6pPr lvl="5" algn="l">
              <a:lnSpc>
                <a:spcPct val="100000"/>
              </a:lnSpc>
              <a:spcBef>
                <a:spcPts val="0"/>
              </a:spcBef>
              <a:spcAft>
                <a:spcPts val="0"/>
              </a:spcAft>
              <a:buClr>
                <a:schemeClr val="dk1"/>
              </a:buClr>
              <a:buSzPts val="12300"/>
              <a:buNone/>
              <a:defRPr sz="12300">
                <a:solidFill>
                  <a:schemeClr val="dk1"/>
                </a:solidFill>
              </a:defRPr>
            </a:lvl6pPr>
            <a:lvl7pPr lvl="6" algn="l">
              <a:lnSpc>
                <a:spcPct val="100000"/>
              </a:lnSpc>
              <a:spcBef>
                <a:spcPts val="0"/>
              </a:spcBef>
              <a:spcAft>
                <a:spcPts val="0"/>
              </a:spcAft>
              <a:buClr>
                <a:schemeClr val="dk1"/>
              </a:buClr>
              <a:buSzPts val="12300"/>
              <a:buNone/>
              <a:defRPr sz="12300">
                <a:solidFill>
                  <a:schemeClr val="dk1"/>
                </a:solidFill>
              </a:defRPr>
            </a:lvl7pPr>
            <a:lvl8pPr lvl="7" algn="l">
              <a:lnSpc>
                <a:spcPct val="100000"/>
              </a:lnSpc>
              <a:spcBef>
                <a:spcPts val="0"/>
              </a:spcBef>
              <a:spcAft>
                <a:spcPts val="0"/>
              </a:spcAft>
              <a:buClr>
                <a:schemeClr val="dk1"/>
              </a:buClr>
              <a:buSzPts val="12300"/>
              <a:buNone/>
              <a:defRPr sz="12300">
                <a:solidFill>
                  <a:schemeClr val="dk1"/>
                </a:solidFill>
              </a:defRPr>
            </a:lvl8pPr>
            <a:lvl9pPr lvl="8" algn="l">
              <a:lnSpc>
                <a:spcPct val="100000"/>
              </a:lnSpc>
              <a:spcBef>
                <a:spcPts val="0"/>
              </a:spcBef>
              <a:spcAft>
                <a:spcPts val="0"/>
              </a:spcAft>
              <a:buClr>
                <a:schemeClr val="dk1"/>
              </a:buClr>
              <a:buSzPts val="12300"/>
              <a:buNone/>
              <a:defRPr sz="12300">
                <a:solidFill>
                  <a:schemeClr val="dk1"/>
                </a:solidFill>
              </a:defRPr>
            </a:lvl9pPr>
          </a:lstStyle>
          <a:p/>
        </p:txBody>
      </p:sp>
      <p:sp>
        <p:nvSpPr>
          <p:cNvPr id="18" name="Google Shape;18;p82"/>
          <p:cNvSpPr txBox="1"/>
          <p:nvPr>
            <p:ph idx="1" type="subTitle"/>
          </p:nvPr>
        </p:nvSpPr>
        <p:spPr>
          <a:xfrm>
            <a:off x="4809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1pPr>
            <a:lvl2pPr lvl="1"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
        <p:nvSpPr>
          <p:cNvPr id="19" name="Google Shape;19;p82"/>
          <p:cNvSpPr/>
          <p:nvPr/>
        </p:nvSpPr>
        <p:spPr>
          <a:xfrm>
            <a:off x="-166250" y="748875"/>
            <a:ext cx="9005100" cy="365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 and four columns 1">
    <p:bg>
      <p:bgPr>
        <a:solidFill>
          <a:schemeClr val="lt1"/>
        </a:solidFill>
      </p:bgPr>
    </p:bg>
    <p:spTree>
      <p:nvGrpSpPr>
        <p:cNvPr id="20" name="Shape 20"/>
        <p:cNvGrpSpPr/>
        <p:nvPr/>
      </p:nvGrpSpPr>
      <p:grpSpPr>
        <a:xfrm>
          <a:off x="0" y="0"/>
          <a:ext cx="0" cy="0"/>
          <a:chOff x="0" y="0"/>
          <a:chExt cx="0" cy="0"/>
        </a:xfrm>
      </p:grpSpPr>
      <p:sp>
        <p:nvSpPr>
          <p:cNvPr id="21" name="Google Shape;21;p85"/>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sz="3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22" name="Google Shape;22;p85"/>
          <p:cNvSpPr txBox="1"/>
          <p:nvPr>
            <p:ph idx="2" type="title"/>
          </p:nvPr>
        </p:nvSpPr>
        <p:spPr>
          <a:xfrm>
            <a:off x="1882875" y="15852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 name="Google Shape;23;p85"/>
          <p:cNvSpPr txBox="1"/>
          <p:nvPr>
            <p:ph idx="1" type="subTitle"/>
          </p:nvPr>
        </p:nvSpPr>
        <p:spPr>
          <a:xfrm>
            <a:off x="1496175" y="1852711"/>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4" name="Google Shape;24;p85"/>
          <p:cNvSpPr txBox="1"/>
          <p:nvPr>
            <p:ph idx="3" type="title"/>
          </p:nvPr>
        </p:nvSpPr>
        <p:spPr>
          <a:xfrm>
            <a:off x="1882875" y="3096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 name="Google Shape;25;p85"/>
          <p:cNvSpPr txBox="1"/>
          <p:nvPr>
            <p:ph idx="4" type="subTitle"/>
          </p:nvPr>
        </p:nvSpPr>
        <p:spPr>
          <a:xfrm>
            <a:off x="1496175" y="3371347"/>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6" name="Google Shape;26;p85"/>
          <p:cNvSpPr txBox="1"/>
          <p:nvPr>
            <p:ph idx="5" type="title"/>
          </p:nvPr>
        </p:nvSpPr>
        <p:spPr>
          <a:xfrm>
            <a:off x="5301846" y="15852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7" name="Google Shape;27;p85"/>
          <p:cNvSpPr txBox="1"/>
          <p:nvPr>
            <p:ph idx="6" type="subTitle"/>
          </p:nvPr>
        </p:nvSpPr>
        <p:spPr>
          <a:xfrm>
            <a:off x="4915146" y="1852711"/>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8" name="Google Shape;28;p85"/>
          <p:cNvSpPr txBox="1"/>
          <p:nvPr>
            <p:ph idx="7" type="title"/>
          </p:nvPr>
        </p:nvSpPr>
        <p:spPr>
          <a:xfrm>
            <a:off x="5301846" y="3097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9" name="Google Shape;29;p85"/>
          <p:cNvSpPr txBox="1"/>
          <p:nvPr>
            <p:ph idx="8" type="subTitle"/>
          </p:nvPr>
        </p:nvSpPr>
        <p:spPr>
          <a:xfrm>
            <a:off x="4915146" y="3370902"/>
            <a:ext cx="2732700" cy="2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0" name="Google Shape;30;p85"/>
          <p:cNvSpPr/>
          <p:nvPr/>
        </p:nvSpPr>
        <p:spPr>
          <a:xfrm rot="5400000">
            <a:off x="-1202025" y="3496000"/>
            <a:ext cx="2762400" cy="590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1" name="Google Shape;31;p85"/>
          <p:cNvSpPr/>
          <p:nvPr/>
        </p:nvSpPr>
        <p:spPr>
          <a:xfrm>
            <a:off x="-20775" y="-790250"/>
            <a:ext cx="8839200" cy="5638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32" name="Shape 32"/>
        <p:cNvGrpSpPr/>
        <p:nvPr/>
      </p:nvGrpSpPr>
      <p:grpSpPr>
        <a:xfrm>
          <a:off x="0" y="0"/>
          <a:ext cx="0" cy="0"/>
          <a:chOff x="0" y="0"/>
          <a:chExt cx="0" cy="0"/>
        </a:xfrm>
      </p:grpSpPr>
      <p:sp>
        <p:nvSpPr>
          <p:cNvPr id="33" name="Google Shape;33;p81"/>
          <p:cNvSpPr/>
          <p:nvPr/>
        </p:nvSpPr>
        <p:spPr>
          <a:xfrm>
            <a:off x="457200" y="311725"/>
            <a:ext cx="8880300" cy="489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81"/>
          <p:cNvSpPr txBox="1"/>
          <p:nvPr>
            <p:ph type="title"/>
          </p:nvPr>
        </p:nvSpPr>
        <p:spPr>
          <a:xfrm>
            <a:off x="1613950" y="218802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5" name="Google Shape;35;p81"/>
          <p:cNvSpPr txBox="1"/>
          <p:nvPr>
            <p:ph idx="2" type="title"/>
          </p:nvPr>
        </p:nvSpPr>
        <p:spPr>
          <a:xfrm>
            <a:off x="1005546" y="1468868"/>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6" name="Google Shape;36;p81"/>
          <p:cNvSpPr txBox="1"/>
          <p:nvPr>
            <p:ph idx="3" type="title"/>
          </p:nvPr>
        </p:nvSpPr>
        <p:spPr>
          <a:xfrm>
            <a:off x="1005546" y="233679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 name="Google Shape;37;p81"/>
          <p:cNvSpPr txBox="1"/>
          <p:nvPr>
            <p:ph idx="4" type="title"/>
          </p:nvPr>
        </p:nvSpPr>
        <p:spPr>
          <a:xfrm>
            <a:off x="1613950" y="393307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8" name="Google Shape;38;p81"/>
          <p:cNvSpPr txBox="1"/>
          <p:nvPr>
            <p:ph idx="5" type="title"/>
          </p:nvPr>
        </p:nvSpPr>
        <p:spPr>
          <a:xfrm>
            <a:off x="1613950" y="13488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81"/>
          <p:cNvSpPr txBox="1"/>
          <p:nvPr>
            <p:ph idx="6" type="title"/>
          </p:nvPr>
        </p:nvSpPr>
        <p:spPr>
          <a:xfrm>
            <a:off x="1613950" y="30651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0" name="Google Shape;40;p81"/>
          <p:cNvSpPr txBox="1"/>
          <p:nvPr>
            <p:ph idx="7" type="title"/>
          </p:nvPr>
        </p:nvSpPr>
        <p:spPr>
          <a:xfrm>
            <a:off x="1005546" y="3185218"/>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1" name="Google Shape;41;p81"/>
          <p:cNvSpPr txBox="1"/>
          <p:nvPr>
            <p:ph idx="8" type="title"/>
          </p:nvPr>
        </p:nvSpPr>
        <p:spPr>
          <a:xfrm>
            <a:off x="1005546" y="405314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2" name="Google Shape;42;p81"/>
          <p:cNvSpPr txBox="1"/>
          <p:nvPr>
            <p:ph idx="1" type="subTitle"/>
          </p:nvPr>
        </p:nvSpPr>
        <p:spPr>
          <a:xfrm>
            <a:off x="1613950" y="16243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3" name="Google Shape;43;p81"/>
          <p:cNvSpPr txBox="1"/>
          <p:nvPr>
            <p:ph idx="9" type="subTitle"/>
          </p:nvPr>
        </p:nvSpPr>
        <p:spPr>
          <a:xfrm>
            <a:off x="1613950" y="33502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4" name="Google Shape;44;p81"/>
          <p:cNvSpPr txBox="1"/>
          <p:nvPr>
            <p:ph idx="13" type="subTitle"/>
          </p:nvPr>
        </p:nvSpPr>
        <p:spPr>
          <a:xfrm>
            <a:off x="1613950" y="24674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5" name="Google Shape;45;p81"/>
          <p:cNvSpPr txBox="1"/>
          <p:nvPr>
            <p:ph idx="14" type="subTitle"/>
          </p:nvPr>
        </p:nvSpPr>
        <p:spPr>
          <a:xfrm>
            <a:off x="1613950" y="42125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6" name="Google Shape;46;p81"/>
          <p:cNvSpPr/>
          <p:nvPr/>
        </p:nvSpPr>
        <p:spPr>
          <a:xfrm>
            <a:off x="5220275" y="-10975"/>
            <a:ext cx="3981000" cy="5154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81"/>
          <p:cNvSpPr txBox="1"/>
          <p:nvPr>
            <p:ph idx="15" type="title"/>
          </p:nvPr>
        </p:nvSpPr>
        <p:spPr>
          <a:xfrm>
            <a:off x="713225" y="59743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sz="30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8" name="Shape 48"/>
        <p:cNvGrpSpPr/>
        <p:nvPr/>
      </p:nvGrpSpPr>
      <p:grpSpPr>
        <a:xfrm>
          <a:off x="0" y="0"/>
          <a:ext cx="0" cy="0"/>
          <a:chOff x="0" y="0"/>
          <a:chExt cx="0" cy="0"/>
        </a:xfrm>
      </p:grpSpPr>
      <p:sp>
        <p:nvSpPr>
          <p:cNvPr id="49" name="Google Shape;49;p84"/>
          <p:cNvSpPr/>
          <p:nvPr/>
        </p:nvSpPr>
        <p:spPr>
          <a:xfrm>
            <a:off x="0" y="1028700"/>
            <a:ext cx="9144000" cy="3086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0" name="Google Shape;50;p84"/>
          <p:cNvSpPr/>
          <p:nvPr/>
        </p:nvSpPr>
        <p:spPr>
          <a:xfrm>
            <a:off x="545550" y="467600"/>
            <a:ext cx="8052900" cy="414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 name="Google Shape;51;p84"/>
          <p:cNvSpPr txBox="1"/>
          <p:nvPr>
            <p:ph type="ctrTitle"/>
          </p:nvPr>
        </p:nvSpPr>
        <p:spPr>
          <a:xfrm>
            <a:off x="1690800" y="1412200"/>
            <a:ext cx="5762400" cy="113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sz="8000">
                <a:solidFill>
                  <a:schemeClr val="dk1"/>
                </a:solidFill>
              </a:defRPr>
            </a:lvl1pPr>
            <a:lvl2pPr lvl="1" algn="ctr">
              <a:lnSpc>
                <a:spcPct val="100000"/>
              </a:lnSpc>
              <a:spcBef>
                <a:spcPts val="0"/>
              </a:spcBef>
              <a:spcAft>
                <a:spcPts val="0"/>
              </a:spcAft>
              <a:buClr>
                <a:schemeClr val="dk1"/>
              </a:buClr>
              <a:buSzPts val="8000"/>
              <a:buNone/>
              <a:defRPr sz="8000">
                <a:solidFill>
                  <a:schemeClr val="dk1"/>
                </a:solidFill>
              </a:defRPr>
            </a:lvl2pPr>
            <a:lvl3pPr lvl="2" algn="ctr">
              <a:lnSpc>
                <a:spcPct val="100000"/>
              </a:lnSpc>
              <a:spcBef>
                <a:spcPts val="0"/>
              </a:spcBef>
              <a:spcAft>
                <a:spcPts val="0"/>
              </a:spcAft>
              <a:buClr>
                <a:schemeClr val="dk1"/>
              </a:buClr>
              <a:buSzPts val="8000"/>
              <a:buNone/>
              <a:defRPr sz="8000">
                <a:solidFill>
                  <a:schemeClr val="dk1"/>
                </a:solidFill>
              </a:defRPr>
            </a:lvl3pPr>
            <a:lvl4pPr lvl="3" algn="ctr">
              <a:lnSpc>
                <a:spcPct val="100000"/>
              </a:lnSpc>
              <a:spcBef>
                <a:spcPts val="0"/>
              </a:spcBef>
              <a:spcAft>
                <a:spcPts val="0"/>
              </a:spcAft>
              <a:buClr>
                <a:schemeClr val="dk1"/>
              </a:buClr>
              <a:buSzPts val="8000"/>
              <a:buNone/>
              <a:defRPr sz="8000">
                <a:solidFill>
                  <a:schemeClr val="dk1"/>
                </a:solidFill>
              </a:defRPr>
            </a:lvl4pPr>
            <a:lvl5pPr lvl="4" algn="ctr">
              <a:lnSpc>
                <a:spcPct val="100000"/>
              </a:lnSpc>
              <a:spcBef>
                <a:spcPts val="0"/>
              </a:spcBef>
              <a:spcAft>
                <a:spcPts val="0"/>
              </a:spcAft>
              <a:buClr>
                <a:schemeClr val="dk1"/>
              </a:buClr>
              <a:buSzPts val="8000"/>
              <a:buNone/>
              <a:defRPr sz="8000">
                <a:solidFill>
                  <a:schemeClr val="dk1"/>
                </a:solidFill>
              </a:defRPr>
            </a:lvl5pPr>
            <a:lvl6pPr lvl="5" algn="ctr">
              <a:lnSpc>
                <a:spcPct val="100000"/>
              </a:lnSpc>
              <a:spcBef>
                <a:spcPts val="0"/>
              </a:spcBef>
              <a:spcAft>
                <a:spcPts val="0"/>
              </a:spcAft>
              <a:buClr>
                <a:schemeClr val="dk1"/>
              </a:buClr>
              <a:buSzPts val="8000"/>
              <a:buNone/>
              <a:defRPr sz="8000">
                <a:solidFill>
                  <a:schemeClr val="dk1"/>
                </a:solidFill>
              </a:defRPr>
            </a:lvl6pPr>
            <a:lvl7pPr lvl="6" algn="ctr">
              <a:lnSpc>
                <a:spcPct val="100000"/>
              </a:lnSpc>
              <a:spcBef>
                <a:spcPts val="0"/>
              </a:spcBef>
              <a:spcAft>
                <a:spcPts val="0"/>
              </a:spcAft>
              <a:buClr>
                <a:schemeClr val="dk1"/>
              </a:buClr>
              <a:buSzPts val="8000"/>
              <a:buNone/>
              <a:defRPr sz="8000">
                <a:solidFill>
                  <a:schemeClr val="dk1"/>
                </a:solidFill>
              </a:defRPr>
            </a:lvl7pPr>
            <a:lvl8pPr lvl="7" algn="ctr">
              <a:lnSpc>
                <a:spcPct val="100000"/>
              </a:lnSpc>
              <a:spcBef>
                <a:spcPts val="0"/>
              </a:spcBef>
              <a:spcAft>
                <a:spcPts val="0"/>
              </a:spcAft>
              <a:buClr>
                <a:schemeClr val="dk1"/>
              </a:buClr>
              <a:buSzPts val="8000"/>
              <a:buNone/>
              <a:defRPr sz="8000">
                <a:solidFill>
                  <a:schemeClr val="dk1"/>
                </a:solidFill>
              </a:defRPr>
            </a:lvl8pPr>
            <a:lvl9pPr lvl="8" algn="ctr">
              <a:lnSpc>
                <a:spcPct val="100000"/>
              </a:lnSpc>
              <a:spcBef>
                <a:spcPts val="0"/>
              </a:spcBef>
              <a:spcAft>
                <a:spcPts val="0"/>
              </a:spcAft>
              <a:buClr>
                <a:schemeClr val="dk1"/>
              </a:buClr>
              <a:buSzPts val="8000"/>
              <a:buNone/>
              <a:defRPr sz="8000">
                <a:solidFill>
                  <a:schemeClr val="dk1"/>
                </a:solidFill>
              </a:defRPr>
            </a:lvl9pPr>
          </a:lstStyle>
          <a:p/>
        </p:txBody>
      </p:sp>
      <p:sp>
        <p:nvSpPr>
          <p:cNvPr id="52" name="Google Shape;52;p84"/>
          <p:cNvSpPr txBox="1"/>
          <p:nvPr>
            <p:ph idx="1" type="subTitle"/>
          </p:nvPr>
        </p:nvSpPr>
        <p:spPr>
          <a:xfrm>
            <a:off x="2105100" y="2523638"/>
            <a:ext cx="49338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79"/>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Prata"/>
              <a:buNone/>
              <a:defRPr b="0" i="0" sz="2700" u="none" cap="none" strike="noStrike">
                <a:solidFill>
                  <a:schemeClr val="hlink"/>
                </a:solidFill>
                <a:latin typeface="Prata"/>
                <a:ea typeface="Prata"/>
                <a:cs typeface="Prata"/>
                <a:sym typeface="Prata"/>
              </a:defRPr>
            </a:lvl1pPr>
            <a:lvl2pPr lvl="1"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2pPr>
            <a:lvl3pPr lvl="2"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3pPr>
            <a:lvl4pPr lvl="3"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4pPr>
            <a:lvl5pPr lvl="4"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5pPr>
            <a:lvl6pPr lvl="5"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6pPr>
            <a:lvl7pPr lvl="6"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7pPr>
            <a:lvl8pPr lvl="7"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8pPr>
            <a:lvl9pPr lvl="8" marR="0" rtl="0" algn="l">
              <a:lnSpc>
                <a:spcPct val="100000"/>
              </a:lnSpc>
              <a:spcBef>
                <a:spcPts val="0"/>
              </a:spcBef>
              <a:spcAft>
                <a:spcPts val="0"/>
              </a:spcAft>
              <a:buClr>
                <a:schemeClr val="hlink"/>
              </a:buClr>
              <a:buSzPts val="3000"/>
              <a:buFont typeface="Prata"/>
              <a:buNone/>
              <a:defRPr b="0" i="0" sz="3000" u="none" cap="none" strike="noStrike">
                <a:solidFill>
                  <a:schemeClr val="hlink"/>
                </a:solidFill>
                <a:latin typeface="Prata"/>
                <a:ea typeface="Prata"/>
                <a:cs typeface="Prata"/>
                <a:sym typeface="Prata"/>
              </a:defRPr>
            </a:lvl9pPr>
          </a:lstStyle>
          <a:p/>
        </p:txBody>
      </p:sp>
      <p:sp>
        <p:nvSpPr>
          <p:cNvPr id="7" name="Google Shape;7;p79"/>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1pPr>
            <a:lvl2pPr indent="-317500" lvl="1" marL="9144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2pPr>
            <a:lvl3pPr indent="-317500" lvl="2" marL="13716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3pPr>
            <a:lvl4pPr indent="-317500" lvl="3" marL="18288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4pPr>
            <a:lvl5pPr indent="-317500" lvl="4" marL="22860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5pPr>
            <a:lvl6pPr indent="-317500" lvl="5" marL="27432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6pPr>
            <a:lvl7pPr indent="-317500" lvl="6" marL="32004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7pPr>
            <a:lvl8pPr indent="-317500" lvl="7" marL="3657600" marR="0" rtl="0" algn="l">
              <a:lnSpc>
                <a:spcPct val="115000"/>
              </a:lnSpc>
              <a:spcBef>
                <a:spcPts val="1600"/>
              </a:spcBef>
              <a:spcAft>
                <a:spcPts val="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8pPr>
            <a:lvl9pPr indent="-317500" lvl="8" marL="4114800" marR="0" rtl="0" algn="l">
              <a:lnSpc>
                <a:spcPct val="115000"/>
              </a:lnSpc>
              <a:spcBef>
                <a:spcPts val="1600"/>
              </a:spcBef>
              <a:spcAft>
                <a:spcPts val="1600"/>
              </a:spcAft>
              <a:buClr>
                <a:schemeClr val="hlink"/>
              </a:buClr>
              <a:buSzPts val="1400"/>
              <a:buFont typeface="Didact Gothic"/>
              <a:buChar char="■"/>
              <a:defRPr b="0" i="0" sz="1400" u="none" cap="none" strike="noStrike">
                <a:solidFill>
                  <a:schemeClr val="hlink"/>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9.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2.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image" Target="../media/image24.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6.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1"/>
        </a:solidFill>
      </p:bgPr>
    </p:bg>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0" y="1"/>
            <a:ext cx="9144000" cy="3291840"/>
          </a:xfrm>
          <a:prstGeom prst="rect">
            <a:avLst/>
          </a:prstGeom>
          <a:noFill/>
          <a:ln>
            <a:noFill/>
          </a:ln>
        </p:spPr>
      </p:pic>
      <p:sp>
        <p:nvSpPr>
          <p:cNvPr id="59" name="Google Shape;59;p1"/>
          <p:cNvSpPr/>
          <p:nvPr/>
        </p:nvSpPr>
        <p:spPr>
          <a:xfrm>
            <a:off x="0" y="37071"/>
            <a:ext cx="9144000" cy="329184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 name="Google Shape;60;p1"/>
          <p:cNvSpPr txBox="1"/>
          <p:nvPr>
            <p:ph type="ctrTitle"/>
          </p:nvPr>
        </p:nvSpPr>
        <p:spPr>
          <a:xfrm>
            <a:off x="313661" y="970564"/>
            <a:ext cx="8516679" cy="1498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700"/>
              <a:buNone/>
            </a:pPr>
            <a:r>
              <a:rPr lang="en-US" sz="3600">
                <a:solidFill>
                  <a:schemeClr val="dk1"/>
                </a:solidFill>
                <a:latin typeface="Prata"/>
                <a:ea typeface="Prata"/>
                <a:cs typeface="Prata"/>
                <a:sym typeface="Prata"/>
              </a:rPr>
              <a:t>AQua: A</a:t>
            </a:r>
            <a:r>
              <a:rPr lang="en-US" sz="3600"/>
              <a:t> Solar-Powered </a:t>
            </a:r>
            <a:r>
              <a:rPr lang="en-US" sz="3600">
                <a:latin typeface="Prata"/>
                <a:ea typeface="Prata"/>
                <a:cs typeface="Prata"/>
                <a:sym typeface="Prata"/>
              </a:rPr>
              <a:t>W</a:t>
            </a:r>
            <a:r>
              <a:rPr lang="en-US" sz="3600">
                <a:solidFill>
                  <a:schemeClr val="dk1"/>
                </a:solidFill>
                <a:latin typeface="Prata"/>
                <a:ea typeface="Prata"/>
                <a:cs typeface="Prata"/>
                <a:sym typeface="Prata"/>
              </a:rPr>
              <a:t>ater </a:t>
            </a:r>
            <a:r>
              <a:rPr lang="en-US" sz="3600">
                <a:latin typeface="Prata"/>
                <a:ea typeface="Prata"/>
                <a:cs typeface="Prata"/>
                <a:sym typeface="Prata"/>
              </a:rPr>
              <a:t>Q</a:t>
            </a:r>
            <a:r>
              <a:rPr lang="en-US" sz="3600">
                <a:solidFill>
                  <a:schemeClr val="dk1"/>
                </a:solidFill>
                <a:latin typeface="Prata"/>
                <a:ea typeface="Prata"/>
                <a:cs typeface="Prata"/>
                <a:sym typeface="Prata"/>
              </a:rPr>
              <a:t>uality </a:t>
            </a:r>
            <a:r>
              <a:rPr lang="en-US" sz="3600">
                <a:latin typeface="Prata"/>
                <a:ea typeface="Prata"/>
                <a:cs typeface="Prata"/>
                <a:sym typeface="Prata"/>
              </a:rPr>
              <a:t>M</a:t>
            </a:r>
            <a:r>
              <a:rPr lang="en-US" sz="3600">
                <a:solidFill>
                  <a:schemeClr val="dk1"/>
                </a:solidFill>
                <a:latin typeface="Prata"/>
                <a:ea typeface="Prata"/>
                <a:cs typeface="Prata"/>
                <a:sym typeface="Prata"/>
              </a:rPr>
              <a:t>onitoring and Recording </a:t>
            </a:r>
            <a:r>
              <a:rPr lang="en-US" sz="3600">
                <a:latin typeface="Prata"/>
                <a:ea typeface="Prata"/>
                <a:cs typeface="Prata"/>
                <a:sym typeface="Prata"/>
              </a:rPr>
              <a:t>S</a:t>
            </a:r>
            <a:r>
              <a:rPr lang="en-US" sz="3600">
                <a:solidFill>
                  <a:schemeClr val="dk1"/>
                </a:solidFill>
                <a:latin typeface="Prata"/>
                <a:ea typeface="Prata"/>
                <a:cs typeface="Prata"/>
                <a:sym typeface="Prata"/>
              </a:rPr>
              <a:t>ystem</a:t>
            </a:r>
            <a:endParaRPr/>
          </a:p>
        </p:txBody>
      </p:sp>
      <p:sp>
        <p:nvSpPr>
          <p:cNvPr id="61" name="Google Shape;61;p1"/>
          <p:cNvSpPr txBox="1"/>
          <p:nvPr>
            <p:ph idx="1" type="subTitle"/>
          </p:nvPr>
        </p:nvSpPr>
        <p:spPr>
          <a:xfrm>
            <a:off x="2980944" y="3603516"/>
            <a:ext cx="3182112" cy="149874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600">
                <a:latin typeface="Calibri"/>
                <a:ea typeface="Calibri"/>
                <a:cs typeface="Calibri"/>
                <a:sym typeface="Calibri"/>
              </a:rPr>
              <a:t>Researchers:</a:t>
            </a:r>
            <a:endParaRPr/>
          </a:p>
          <a:p>
            <a:pPr indent="0" lvl="0" marL="0" rtl="0" algn="ctr">
              <a:lnSpc>
                <a:spcPct val="100000"/>
              </a:lnSpc>
              <a:spcBef>
                <a:spcPts val="0"/>
              </a:spcBef>
              <a:spcAft>
                <a:spcPts val="0"/>
              </a:spcAft>
              <a:buSzPts val="2800"/>
              <a:buNone/>
            </a:pPr>
            <a:r>
              <a:t/>
            </a:r>
            <a:endParaRPr sz="1600">
              <a:latin typeface="Calibri"/>
              <a:ea typeface="Calibri"/>
              <a:cs typeface="Calibri"/>
              <a:sym typeface="Calibri"/>
            </a:endParaRPr>
          </a:p>
          <a:p>
            <a:pPr indent="0" lvl="0" marL="0" rtl="0" algn="ctr">
              <a:lnSpc>
                <a:spcPct val="100000"/>
              </a:lnSpc>
              <a:spcBef>
                <a:spcPts val="0"/>
              </a:spcBef>
              <a:spcAft>
                <a:spcPts val="0"/>
              </a:spcAft>
              <a:buSzPts val="2800"/>
              <a:buNone/>
            </a:pPr>
            <a:r>
              <a:t/>
            </a:r>
            <a:endParaRPr sz="1600">
              <a:latin typeface="Calibri"/>
              <a:ea typeface="Calibri"/>
              <a:cs typeface="Calibri"/>
              <a:sym typeface="Calibri"/>
            </a:endParaRPr>
          </a:p>
          <a:p>
            <a:pPr indent="0" lvl="0" marL="0" rtl="0" algn="ctr">
              <a:lnSpc>
                <a:spcPct val="100000"/>
              </a:lnSpc>
              <a:spcBef>
                <a:spcPts val="0"/>
              </a:spcBef>
              <a:spcAft>
                <a:spcPts val="0"/>
              </a:spcAft>
              <a:buSzPts val="2800"/>
              <a:buNone/>
            </a:pPr>
            <a:r>
              <a:rPr lang="en-US" sz="1600">
                <a:latin typeface="Calibri"/>
                <a:ea typeface="Calibri"/>
                <a:cs typeface="Calibri"/>
                <a:sym typeface="Calibri"/>
              </a:rPr>
              <a:t>Daligdig, Arianne Dale</a:t>
            </a:r>
            <a:endParaRPr sz="1600">
              <a:solidFill>
                <a:schemeClr val="dk1"/>
              </a:solidFill>
              <a:latin typeface="Calibri"/>
              <a:ea typeface="Calibri"/>
              <a:cs typeface="Calibri"/>
              <a:sym typeface="Calibri"/>
            </a:endParaRPr>
          </a:p>
          <a:p>
            <a:pPr indent="0" lvl="0" marL="0" rtl="0" algn="ctr">
              <a:lnSpc>
                <a:spcPct val="100000"/>
              </a:lnSpc>
              <a:spcBef>
                <a:spcPts val="0"/>
              </a:spcBef>
              <a:spcAft>
                <a:spcPts val="0"/>
              </a:spcAft>
              <a:buSzPts val="2800"/>
              <a:buNone/>
            </a:pPr>
            <a:r>
              <a:rPr lang="en-US" sz="1600">
                <a:latin typeface="Calibri"/>
                <a:ea typeface="Calibri"/>
                <a:cs typeface="Calibri"/>
                <a:sym typeface="Calibri"/>
              </a:rPr>
              <a:t>Fuentespina, Jane</a:t>
            </a:r>
            <a:endParaRPr sz="1600">
              <a:solidFill>
                <a:schemeClr val="dk1"/>
              </a:solidFill>
              <a:latin typeface="Calibri"/>
              <a:ea typeface="Calibri"/>
              <a:cs typeface="Calibri"/>
              <a:sym typeface="Calibri"/>
            </a:endParaRPr>
          </a:p>
        </p:txBody>
      </p:sp>
      <p:cxnSp>
        <p:nvCxnSpPr>
          <p:cNvPr id="62" name="Google Shape;62;p1"/>
          <p:cNvCxnSpPr/>
          <p:nvPr/>
        </p:nvCxnSpPr>
        <p:spPr>
          <a:xfrm>
            <a:off x="868680" y="2493698"/>
            <a:ext cx="740664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Lake Seloton, South Cotabato" id="134" name="Google Shape;134;g10ea5e809bc_2_61"/>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35" name="Google Shape;135;g10ea5e809bc_2_61"/>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136" name="Google Shape;136;g10ea5e809bc_2_61"/>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37" name="Google Shape;137;g10ea5e809bc_2_61"/>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38" name="Google Shape;138;g10ea5e809bc_2_61"/>
          <p:cNvSpPr txBox="1"/>
          <p:nvPr>
            <p:ph type="title"/>
          </p:nvPr>
        </p:nvSpPr>
        <p:spPr>
          <a:xfrm>
            <a:off x="502725" y="843225"/>
            <a:ext cx="32208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SzPts val="3600"/>
              <a:buNone/>
            </a:pPr>
            <a:r>
              <a:rPr b="1" lang="en-US"/>
              <a:t>System Design and Layout</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10ea5e809bc_0_11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44" name="Google Shape;144;g10ea5e809bc_0_112"/>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5" name="Google Shape;145;g10ea5e809bc_0_11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g10ea5e809bc_0_112"/>
          <p:cNvPicPr preferRelativeResize="0"/>
          <p:nvPr/>
        </p:nvPicPr>
        <p:blipFill rotWithShape="1">
          <a:blip r:embed="rId4">
            <a:alphaModFix/>
          </a:blip>
          <a:srcRect b="19084" l="13942" r="24198" t="9168"/>
          <a:stretch/>
        </p:blipFill>
        <p:spPr>
          <a:xfrm>
            <a:off x="2733825" y="3300"/>
            <a:ext cx="3676650" cy="5137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10ea5e809bc_0_122"/>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52" name="Google Shape;152;g10ea5e809bc_0_122"/>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3" name="Google Shape;153;g10ea5e809bc_0_122"/>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g10ea5e809bc_0_122"/>
          <p:cNvPicPr preferRelativeResize="0"/>
          <p:nvPr/>
        </p:nvPicPr>
        <p:blipFill rotWithShape="1">
          <a:blip r:embed="rId4">
            <a:alphaModFix/>
          </a:blip>
          <a:srcRect b="29628" l="30928" r="39423" t="43019"/>
          <a:stretch/>
        </p:blipFill>
        <p:spPr>
          <a:xfrm>
            <a:off x="2575525" y="753200"/>
            <a:ext cx="3993250" cy="2078550"/>
          </a:xfrm>
          <a:prstGeom prst="rect">
            <a:avLst/>
          </a:prstGeom>
          <a:noFill/>
          <a:ln>
            <a:noFill/>
          </a:ln>
        </p:spPr>
      </p:pic>
      <p:pic>
        <p:nvPicPr>
          <p:cNvPr id="155" name="Google Shape;155;g10ea5e809bc_0_122"/>
          <p:cNvPicPr preferRelativeResize="0"/>
          <p:nvPr/>
        </p:nvPicPr>
        <p:blipFill rotWithShape="1">
          <a:blip r:embed="rId5">
            <a:alphaModFix/>
          </a:blip>
          <a:srcRect b="10039" l="33303" r="37048" t="71226"/>
          <a:stretch/>
        </p:blipFill>
        <p:spPr>
          <a:xfrm>
            <a:off x="2198639" y="3015750"/>
            <a:ext cx="4747026" cy="1681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Lake Seloton, South Cotabato" id="160" name="Google Shape;160;g10ea5e809bc_0_166"/>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61" name="Google Shape;161;g10ea5e809bc_0_166"/>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162" name="Google Shape;162;g10ea5e809bc_0_166"/>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63" name="Google Shape;163;g10ea5e809bc_0_166"/>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64" name="Google Shape;164;g10ea5e809bc_0_166"/>
          <p:cNvSpPr txBox="1"/>
          <p:nvPr>
            <p:ph type="title"/>
          </p:nvPr>
        </p:nvSpPr>
        <p:spPr>
          <a:xfrm>
            <a:off x="273550" y="1026750"/>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SzPts val="3600"/>
              <a:buNone/>
            </a:pPr>
            <a:r>
              <a:rPr b="1" lang="en-US"/>
              <a:t>Construction &amp; Assembly</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10ea5e809bc_0_134"/>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70" name="Google Shape;170;g10ea5e809bc_0_134"/>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1" name="Google Shape;171;g10ea5e809bc_0_134"/>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ttps://lh3.googleusercontent.com/Lce35U91oTZ8yxlM6-k94wJI5U5pEEcgHAf8YpeiZ_sAp5MTXdjZyRpk-MabtXWe6GEnoHNo5FrvavSIBHs8i1T7p_dt62WZ1JC9Ww6y46zKnX7J2evSo860Zl1enALocE4PiP6g45M" id="172" name="Google Shape;172;g10ea5e809bc_0_134"/>
          <p:cNvPicPr preferRelativeResize="0"/>
          <p:nvPr/>
        </p:nvPicPr>
        <p:blipFill rotWithShape="1">
          <a:blip r:embed="rId4">
            <a:alphaModFix/>
          </a:blip>
          <a:srcRect b="12625" l="0" r="0" t="0"/>
          <a:stretch/>
        </p:blipFill>
        <p:spPr>
          <a:xfrm>
            <a:off x="1301403" y="1223575"/>
            <a:ext cx="6541500" cy="303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Lake Seloton, South Cotabato" id="177" name="Google Shape;177;g10ea5e809bc_0_17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78" name="Google Shape;178;g10ea5e809bc_0_174"/>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179" name="Google Shape;179;g10ea5e809bc_0_174"/>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80" name="Google Shape;180;g10ea5e809bc_0_17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81" name="Google Shape;181;g10ea5e809bc_0_174"/>
          <p:cNvSpPr txBox="1"/>
          <p:nvPr>
            <p:ph type="title"/>
          </p:nvPr>
        </p:nvSpPr>
        <p:spPr>
          <a:xfrm>
            <a:off x="273563" y="843225"/>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SzPts val="3600"/>
              <a:buNone/>
            </a:pPr>
            <a:r>
              <a:rPr b="1" lang="en-US"/>
              <a:t>Technical Descriptions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0ea5e809bc_0_149"/>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87" name="Google Shape;187;g10ea5e809bc_0_149"/>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8" name="Google Shape;188;g10ea5e809bc_0_149"/>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g10ea5e809bc_0_149"/>
          <p:cNvPicPr preferRelativeResize="0"/>
          <p:nvPr/>
        </p:nvPicPr>
        <p:blipFill rotWithShape="1">
          <a:blip r:embed="rId4">
            <a:alphaModFix/>
          </a:blip>
          <a:srcRect b="16433" l="11750" r="13971" t="10326"/>
          <a:stretch/>
        </p:blipFill>
        <p:spPr>
          <a:xfrm>
            <a:off x="767875" y="1423588"/>
            <a:ext cx="2533650" cy="1819275"/>
          </a:xfrm>
          <a:prstGeom prst="rect">
            <a:avLst/>
          </a:prstGeom>
          <a:noFill/>
          <a:ln>
            <a:noFill/>
          </a:ln>
        </p:spPr>
      </p:pic>
      <p:sp>
        <p:nvSpPr>
          <p:cNvPr id="190" name="Google Shape;190;g10ea5e809bc_0_149"/>
          <p:cNvSpPr txBox="1"/>
          <p:nvPr>
            <p:ph idx="4294967295" type="subTitle"/>
          </p:nvPr>
        </p:nvSpPr>
        <p:spPr>
          <a:xfrm>
            <a:off x="926350" y="3220613"/>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Raspberry Pi</a:t>
            </a:r>
            <a:endParaRPr b="1" i="0" sz="1600" u="none" cap="none" strike="noStrike">
              <a:solidFill>
                <a:schemeClr val="hlink"/>
              </a:solidFill>
              <a:latin typeface="Didact Gothic"/>
              <a:ea typeface="Didact Gothic"/>
              <a:cs typeface="Didact Gothic"/>
              <a:sym typeface="Didact Gothic"/>
            </a:endParaRPr>
          </a:p>
        </p:txBody>
      </p:sp>
      <p:pic>
        <p:nvPicPr>
          <p:cNvPr id="191" name="Google Shape;191;g10ea5e809bc_0_149"/>
          <p:cNvPicPr preferRelativeResize="0"/>
          <p:nvPr/>
        </p:nvPicPr>
        <p:blipFill rotWithShape="1">
          <a:blip r:embed="rId5">
            <a:alphaModFix/>
          </a:blip>
          <a:srcRect b="23931" l="9776" r="42786" t="49286"/>
          <a:stretch/>
        </p:blipFill>
        <p:spPr>
          <a:xfrm>
            <a:off x="3982925" y="1615888"/>
            <a:ext cx="4333875" cy="1381125"/>
          </a:xfrm>
          <a:prstGeom prst="rect">
            <a:avLst/>
          </a:prstGeom>
          <a:noFill/>
          <a:ln>
            <a:noFill/>
          </a:ln>
        </p:spPr>
      </p:pic>
      <p:sp>
        <p:nvSpPr>
          <p:cNvPr id="192" name="Google Shape;192;g10ea5e809bc_0_149"/>
          <p:cNvSpPr txBox="1"/>
          <p:nvPr>
            <p:ph idx="4294967295" type="subTitle"/>
          </p:nvPr>
        </p:nvSpPr>
        <p:spPr>
          <a:xfrm>
            <a:off x="3983025" y="3181013"/>
            <a:ext cx="43338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Solar Panel Power Regulation and Storage</a:t>
            </a:r>
            <a:endParaRPr b="1" i="0" sz="1600" u="none" cap="none" strike="noStrike">
              <a:solidFill>
                <a:schemeClr val="hlink"/>
              </a:solidFill>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10ea5e809bc_0_18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98" name="Google Shape;198;g10ea5e809bc_0_186"/>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9" name="Google Shape;199;g10ea5e809bc_0_18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0ea5e809bc_0_186"/>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ATMega 328</a:t>
            </a:r>
            <a:endParaRPr b="1" i="0" sz="1600" u="none" cap="none" strike="noStrike">
              <a:solidFill>
                <a:schemeClr val="hlink"/>
              </a:solidFill>
              <a:latin typeface="Didact Gothic"/>
              <a:ea typeface="Didact Gothic"/>
              <a:cs typeface="Didact Gothic"/>
              <a:sym typeface="Didact Gothic"/>
            </a:endParaRPr>
          </a:p>
        </p:txBody>
      </p:sp>
      <p:sp>
        <p:nvSpPr>
          <p:cNvPr id="201" name="Google Shape;201;g10ea5e809bc_0_186"/>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ESP32 WiFi Module</a:t>
            </a:r>
            <a:endParaRPr b="1" i="0" sz="1600" u="none" cap="none" strike="noStrike">
              <a:solidFill>
                <a:schemeClr val="hlink"/>
              </a:solidFill>
              <a:latin typeface="Didact Gothic"/>
              <a:ea typeface="Didact Gothic"/>
              <a:cs typeface="Didact Gothic"/>
              <a:sym typeface="Didact Gothic"/>
            </a:endParaRPr>
          </a:p>
        </p:txBody>
      </p:sp>
      <p:pic>
        <p:nvPicPr>
          <p:cNvPr id="202" name="Google Shape;202;g10ea5e809bc_0_186"/>
          <p:cNvPicPr preferRelativeResize="0"/>
          <p:nvPr/>
        </p:nvPicPr>
        <p:blipFill rotWithShape="1">
          <a:blip r:embed="rId4">
            <a:alphaModFix/>
          </a:blip>
          <a:srcRect b="0" l="0" r="0" t="0"/>
          <a:stretch/>
        </p:blipFill>
        <p:spPr>
          <a:xfrm>
            <a:off x="1603150" y="1423600"/>
            <a:ext cx="2533650" cy="1819275"/>
          </a:xfrm>
          <a:prstGeom prst="rect">
            <a:avLst/>
          </a:prstGeom>
          <a:noFill/>
          <a:ln>
            <a:noFill/>
          </a:ln>
        </p:spPr>
      </p:pic>
      <p:pic>
        <p:nvPicPr>
          <p:cNvPr id="203" name="Google Shape;203;g10ea5e809bc_0_186"/>
          <p:cNvPicPr preferRelativeResize="0"/>
          <p:nvPr/>
        </p:nvPicPr>
        <p:blipFill rotWithShape="1">
          <a:blip r:embed="rId5">
            <a:alphaModFix/>
          </a:blip>
          <a:srcRect b="0" l="0" r="0" t="0"/>
          <a:stretch/>
        </p:blipFill>
        <p:spPr>
          <a:xfrm>
            <a:off x="4883100" y="1423600"/>
            <a:ext cx="2533650" cy="1819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10ea5e809bc_0_20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09" name="Google Shape;209;g10ea5e809bc_0_200"/>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0" name="Google Shape;210;g10ea5e809bc_0_20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0ea5e809bc_0_200"/>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DSI8B20 Temperature Sensor</a:t>
            </a:r>
            <a:endParaRPr b="1" i="0" sz="1600" u="none" cap="none" strike="noStrike">
              <a:solidFill>
                <a:schemeClr val="hlink"/>
              </a:solidFill>
              <a:latin typeface="Didact Gothic"/>
              <a:ea typeface="Didact Gothic"/>
              <a:cs typeface="Didact Gothic"/>
              <a:sym typeface="Didact Gothic"/>
            </a:endParaRPr>
          </a:p>
        </p:txBody>
      </p:sp>
      <p:sp>
        <p:nvSpPr>
          <p:cNvPr id="212" name="Google Shape;212;g10ea5e809bc_0_200"/>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pH Sensor Module E201-C-9</a:t>
            </a:r>
            <a:endParaRPr b="1" i="0" sz="1600" u="none" cap="none" strike="noStrike">
              <a:solidFill>
                <a:schemeClr val="hlink"/>
              </a:solidFill>
              <a:latin typeface="Didact Gothic"/>
              <a:ea typeface="Didact Gothic"/>
              <a:cs typeface="Didact Gothic"/>
              <a:sym typeface="Didact Gothic"/>
            </a:endParaRPr>
          </a:p>
        </p:txBody>
      </p:sp>
      <p:pic>
        <p:nvPicPr>
          <p:cNvPr id="213" name="Google Shape;213;g10ea5e809bc_0_200"/>
          <p:cNvPicPr preferRelativeResize="0"/>
          <p:nvPr/>
        </p:nvPicPr>
        <p:blipFill rotWithShape="1">
          <a:blip r:embed="rId4">
            <a:alphaModFix/>
          </a:blip>
          <a:srcRect b="0" l="0" r="0" t="0"/>
          <a:stretch/>
        </p:blipFill>
        <p:spPr>
          <a:xfrm>
            <a:off x="1603150" y="1423587"/>
            <a:ext cx="2533650" cy="1819275"/>
          </a:xfrm>
          <a:prstGeom prst="rect">
            <a:avLst/>
          </a:prstGeom>
          <a:noFill/>
          <a:ln>
            <a:noFill/>
          </a:ln>
        </p:spPr>
      </p:pic>
      <p:pic>
        <p:nvPicPr>
          <p:cNvPr id="214" name="Google Shape;214;g10ea5e809bc_0_200"/>
          <p:cNvPicPr preferRelativeResize="0"/>
          <p:nvPr/>
        </p:nvPicPr>
        <p:blipFill rotWithShape="1">
          <a:blip r:embed="rId5">
            <a:alphaModFix/>
          </a:blip>
          <a:srcRect b="0" l="0" r="0" t="0"/>
          <a:stretch/>
        </p:blipFill>
        <p:spPr>
          <a:xfrm>
            <a:off x="4910375" y="1423600"/>
            <a:ext cx="2533650" cy="1819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0ea5e809bc_2_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20" name="Google Shape;220;g10ea5e809bc_2_0"/>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1" name="Google Shape;221;g10ea5e809bc_2_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0ea5e809bc_2_0"/>
          <p:cNvSpPr txBox="1"/>
          <p:nvPr>
            <p:ph idx="4294967295" type="subTitle"/>
          </p:nvPr>
        </p:nvSpPr>
        <p:spPr>
          <a:xfrm>
            <a:off x="1761625" y="3220613"/>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TS-300B Turbidity Sensor</a:t>
            </a:r>
            <a:endParaRPr b="1" i="0" sz="1600" u="none" cap="none" strike="noStrike">
              <a:solidFill>
                <a:schemeClr val="hlink"/>
              </a:solidFill>
              <a:latin typeface="Didact Gothic"/>
              <a:ea typeface="Didact Gothic"/>
              <a:cs typeface="Didact Gothic"/>
              <a:sym typeface="Didact Gothic"/>
            </a:endParaRPr>
          </a:p>
        </p:txBody>
      </p:sp>
      <p:sp>
        <p:nvSpPr>
          <p:cNvPr id="223" name="Google Shape;223;g10ea5e809bc_2_0"/>
          <p:cNvSpPr txBox="1"/>
          <p:nvPr>
            <p:ph idx="4294967295" type="subTitle"/>
          </p:nvPr>
        </p:nvSpPr>
        <p:spPr>
          <a:xfrm>
            <a:off x="5068850" y="3220625"/>
            <a:ext cx="2216700" cy="499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500"/>
              </a:spcAft>
              <a:buClr>
                <a:schemeClr val="hlink"/>
              </a:buClr>
              <a:buSzPts val="1400"/>
              <a:buFont typeface="Didact Gothic"/>
              <a:buNone/>
            </a:pPr>
            <a:r>
              <a:rPr b="1" i="0" lang="en-US" sz="1600" u="none" cap="none" strike="noStrike">
                <a:solidFill>
                  <a:schemeClr val="hlink"/>
                </a:solidFill>
                <a:latin typeface="Calibri"/>
                <a:ea typeface="Calibri"/>
                <a:cs typeface="Calibri"/>
                <a:sym typeface="Calibri"/>
              </a:rPr>
              <a:t>Zigbee Module</a:t>
            </a:r>
            <a:endParaRPr b="1" i="0" sz="1600" u="none" cap="none" strike="noStrike">
              <a:solidFill>
                <a:schemeClr val="hlink"/>
              </a:solidFill>
              <a:latin typeface="Didact Gothic"/>
              <a:ea typeface="Didact Gothic"/>
              <a:cs typeface="Didact Gothic"/>
              <a:sym typeface="Didact Gothic"/>
            </a:endParaRPr>
          </a:p>
        </p:txBody>
      </p:sp>
      <p:pic>
        <p:nvPicPr>
          <p:cNvPr id="224" name="Google Shape;224;g10ea5e809bc_2_0"/>
          <p:cNvPicPr preferRelativeResize="0"/>
          <p:nvPr/>
        </p:nvPicPr>
        <p:blipFill rotWithShape="1">
          <a:blip r:embed="rId4">
            <a:alphaModFix/>
          </a:blip>
          <a:srcRect b="0" l="0" r="0" t="0"/>
          <a:stretch/>
        </p:blipFill>
        <p:spPr>
          <a:xfrm>
            <a:off x="1603150" y="1410875"/>
            <a:ext cx="2533650" cy="1809750"/>
          </a:xfrm>
          <a:prstGeom prst="rect">
            <a:avLst/>
          </a:prstGeom>
          <a:noFill/>
          <a:ln>
            <a:noFill/>
          </a:ln>
        </p:spPr>
      </p:pic>
      <p:pic>
        <p:nvPicPr>
          <p:cNvPr id="225" name="Google Shape;225;g10ea5e809bc_2_0"/>
          <p:cNvPicPr preferRelativeResize="0"/>
          <p:nvPr/>
        </p:nvPicPr>
        <p:blipFill rotWithShape="1">
          <a:blip r:embed="rId5">
            <a:alphaModFix/>
          </a:blip>
          <a:srcRect b="0" l="18335" r="17997" t="0"/>
          <a:stretch/>
        </p:blipFill>
        <p:spPr>
          <a:xfrm>
            <a:off x="4910375" y="1410875"/>
            <a:ext cx="2533650" cy="1809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68" name="Google Shape;68;p6"/>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 name="Google Shape;69;p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 name="Google Shape;70;p6"/>
          <p:cNvSpPr txBox="1"/>
          <p:nvPr/>
        </p:nvSpPr>
        <p:spPr>
          <a:xfrm>
            <a:off x="420950" y="539350"/>
            <a:ext cx="8287500" cy="720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ata"/>
                <a:ea typeface="Prata"/>
                <a:cs typeface="Prata"/>
                <a:sym typeface="Prata"/>
              </a:rPr>
              <a:t>Introduction</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just">
              <a:lnSpc>
                <a:spcPct val="150000"/>
              </a:lnSpc>
              <a:spcBef>
                <a:spcPts val="0"/>
              </a:spcBef>
              <a:spcAft>
                <a:spcPts val="0"/>
              </a:spcAft>
              <a:buClr>
                <a:srgbClr val="000000"/>
              </a:buClr>
              <a:buSzPts val="1400"/>
              <a:buFont typeface="Arial"/>
              <a:buNone/>
            </a:pPr>
            <a:r>
              <a:rPr b="1" i="0" lang="en-US" sz="1800" u="none" cap="none" strike="noStrike">
                <a:solidFill>
                  <a:schemeClr val="dk1"/>
                </a:solidFill>
                <a:latin typeface="Calibri"/>
                <a:ea typeface="Calibri"/>
                <a:cs typeface="Calibri"/>
                <a:sym typeface="Calibri"/>
              </a:rPr>
              <a:t>Aquaculture</a:t>
            </a:r>
            <a:endParaRPr b="1" i="0" sz="1800" u="none" cap="none" strike="noStrike">
              <a:solidFill>
                <a:schemeClr val="dk1"/>
              </a:solidFill>
              <a:latin typeface="Calibri"/>
              <a:ea typeface="Calibri"/>
              <a:cs typeface="Calibri"/>
              <a:sym typeface="Calibri"/>
            </a:endParaRPr>
          </a:p>
          <a:p>
            <a:pPr indent="-342900" lvl="0" marL="457200" marR="0" rtl="0" algn="just">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Globally </a:t>
            </a:r>
            <a:r>
              <a:rPr b="0" i="0" lang="en-US" sz="1800" u="none" cap="none" strike="noStrike">
                <a:solidFill>
                  <a:schemeClr val="dk1"/>
                </a:solidFill>
                <a:latin typeface="Calibri"/>
                <a:ea typeface="Calibri"/>
                <a:cs typeface="Calibri"/>
                <a:sym typeface="Calibri"/>
              </a:rPr>
              <a:t>- 179 million metric tons of fish were produced, of which 82 million were produced by aquaculture (FAO, 2020).</a:t>
            </a:r>
            <a:endParaRPr b="0" i="0" sz="1800" u="none" cap="none" strike="noStrike">
              <a:solidFill>
                <a:schemeClr val="dk1"/>
              </a:solidFill>
              <a:latin typeface="Calibri"/>
              <a:ea typeface="Calibri"/>
              <a:cs typeface="Calibri"/>
              <a:sym typeface="Calibri"/>
            </a:endParaRPr>
          </a:p>
          <a:p>
            <a:pPr indent="-342900" lvl="0" marL="457200" marR="0" rtl="0" algn="just">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Philippines - </a:t>
            </a:r>
            <a:r>
              <a:rPr b="0" i="0" lang="en-US" sz="1800" u="none" cap="none" strike="noStrike">
                <a:solidFill>
                  <a:schemeClr val="dk1"/>
                </a:solidFill>
                <a:latin typeface="Calibri"/>
                <a:ea typeface="Calibri"/>
                <a:cs typeface="Calibri"/>
                <a:sym typeface="Calibri"/>
              </a:rPr>
              <a:t>525.24 thousand metric tons volume of harvest</a:t>
            </a:r>
            <a:endParaRPr b="0" i="0" sz="1800" u="none" cap="none" strike="noStrike">
              <a:solidFill>
                <a:schemeClr val="dk1"/>
              </a:solidFill>
              <a:latin typeface="Calibri"/>
              <a:ea typeface="Calibri"/>
              <a:cs typeface="Calibri"/>
              <a:sym typeface="Calibri"/>
            </a:endParaRPr>
          </a:p>
          <a:p>
            <a:pPr indent="-171450" lvl="0" marL="1543050" marR="0" rtl="0" algn="just">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decreased by 0.2% from the 526.05 thousand metric tons (PSA, 2021).</a:t>
            </a:r>
            <a:endParaRPr b="0" i="0" sz="1800" u="none" cap="none" strike="noStrike">
              <a:solidFill>
                <a:schemeClr val="dk1"/>
              </a:solidFill>
              <a:latin typeface="Calibri"/>
              <a:ea typeface="Calibri"/>
              <a:cs typeface="Calibri"/>
              <a:sym typeface="Calibri"/>
            </a:endParaRPr>
          </a:p>
          <a:p>
            <a:pPr indent="-342900" lvl="0" marL="457200" marR="0" rtl="0" algn="just">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Mindanao </a:t>
            </a:r>
            <a:r>
              <a:rPr b="0" i="0" lang="en-US" sz="1800" u="none" cap="none" strike="noStrike">
                <a:solidFill>
                  <a:schemeClr val="dk1"/>
                </a:solidFill>
                <a:latin typeface="Calibri"/>
                <a:ea typeface="Calibri"/>
                <a:cs typeface="Calibri"/>
                <a:sym typeface="Calibri"/>
              </a:rPr>
              <a:t>- about 2,869.78 metric tons were produced from aquaculture fisheries</a:t>
            </a:r>
            <a:endParaRPr b="0" i="0" sz="1800" u="none" cap="none" strike="noStrike">
              <a:solidFill>
                <a:schemeClr val="dk1"/>
              </a:solidFill>
              <a:latin typeface="Calibri"/>
              <a:ea typeface="Calibri"/>
              <a:cs typeface="Calibri"/>
              <a:sym typeface="Calibri"/>
            </a:endParaRPr>
          </a:p>
          <a:p>
            <a:pPr indent="-228600" lvl="0" marL="1543050" marR="0" rtl="0" algn="just">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15.2% lower compared to the catch of 3,382.20 metric tons (</a:t>
            </a:r>
            <a:r>
              <a:rPr b="0" i="0" lang="en-US" sz="1800" u="sng" cap="none" strike="noStrike">
                <a:solidFill>
                  <a:schemeClr val="dk1"/>
                </a:solidFill>
                <a:latin typeface="Calibri"/>
                <a:ea typeface="Calibri"/>
                <a:cs typeface="Calibri"/>
                <a:sym typeface="Calibri"/>
              </a:rPr>
              <a:t>PSA-SOCCSKSARGEN, 2020</a:t>
            </a:r>
            <a:r>
              <a:rPr b="0" i="0" lang="en-US" sz="1800" u="none" cap="none" strike="noStrike">
                <a:solidFill>
                  <a:schemeClr val="dk1"/>
                </a:solidFill>
                <a:latin typeface="Calibri"/>
                <a:ea typeface="Calibri"/>
                <a:cs typeface="Calibri"/>
                <a:sym typeface="Calibri"/>
              </a:rPr>
              <a:t>).</a:t>
            </a:r>
            <a:endParaRPr b="1" i="0" sz="1800" u="none" cap="none" strike="noStrike">
              <a:solidFill>
                <a:schemeClr val="dk1"/>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ata"/>
              <a:ea typeface="Prata"/>
              <a:cs typeface="Prata"/>
              <a:sym typeface="Pra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0ea5e809bc_2_16"/>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231" name="Google Shape;231;g10ea5e809bc_2_16"/>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2" name="Google Shape;232;g10ea5e809bc_2_16"/>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g10ea5e809bc_2_16"/>
          <p:cNvPicPr preferRelativeResize="0"/>
          <p:nvPr/>
        </p:nvPicPr>
        <p:blipFill rotWithShape="1">
          <a:blip r:embed="rId4">
            <a:alphaModFix/>
          </a:blip>
          <a:srcRect b="0" l="0" r="0" t="0"/>
          <a:stretch/>
        </p:blipFill>
        <p:spPr>
          <a:xfrm>
            <a:off x="3071838" y="1148038"/>
            <a:ext cx="3000325" cy="300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Lake Seloton, South Cotabato" id="238" name="Google Shape;238;g10ea5e809bc_2_27"/>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239" name="Google Shape;239;g10ea5e809bc_2_27"/>
          <p:cNvSpPr txBox="1"/>
          <p:nvPr>
            <p:ph type="title"/>
          </p:nvPr>
        </p:nvSpPr>
        <p:spPr>
          <a:xfrm>
            <a:off x="4632475" y="1886475"/>
            <a:ext cx="3423600" cy="100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Methodology</a:t>
            </a:r>
            <a:endParaRPr/>
          </a:p>
        </p:txBody>
      </p:sp>
      <p:sp>
        <p:nvSpPr>
          <p:cNvPr id="240" name="Google Shape;240;g10ea5e809bc_2_27"/>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241" name="Google Shape;241;g10ea5e809bc_2_27"/>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242" name="Google Shape;242;g10ea5e809bc_2_27"/>
          <p:cNvSpPr txBox="1"/>
          <p:nvPr>
            <p:ph type="title"/>
          </p:nvPr>
        </p:nvSpPr>
        <p:spPr>
          <a:xfrm>
            <a:off x="273563" y="843225"/>
            <a:ext cx="3687000" cy="30900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SzPts val="3600"/>
              <a:buNone/>
            </a:pPr>
            <a:r>
              <a:rPr b="1" lang="en-US"/>
              <a:t>Device Accuracy Test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g10ea5e809bc_1_1"/>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76" name="Google Shape;76;g10ea5e809bc_1_1"/>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 name="Google Shape;77;g10ea5e809bc_1_1"/>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 name="Google Shape;78;g10ea5e809bc_1_1"/>
          <p:cNvSpPr txBox="1"/>
          <p:nvPr/>
        </p:nvSpPr>
        <p:spPr>
          <a:xfrm>
            <a:off x="428250" y="1167850"/>
            <a:ext cx="8287500" cy="28014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According to BFAR-PHILMINAQ, the </a:t>
            </a:r>
            <a:r>
              <a:rPr b="1" i="0" lang="en-US" sz="2000" u="none" cap="none" strike="noStrike">
                <a:solidFill>
                  <a:schemeClr val="dk1"/>
                </a:solidFill>
                <a:latin typeface="Calibri"/>
                <a:ea typeface="Calibri"/>
                <a:cs typeface="Calibri"/>
                <a:sym typeface="Calibri"/>
              </a:rPr>
              <a:t>fish perform all its physiological activities in the water</a:t>
            </a: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Thus, </a:t>
            </a:r>
            <a:r>
              <a:rPr b="1" i="0" lang="en-US" sz="2000" u="none" cap="none" strike="noStrike">
                <a:solidFill>
                  <a:schemeClr val="dk1"/>
                </a:solidFill>
                <a:latin typeface="Calibri"/>
                <a:ea typeface="Calibri"/>
                <a:cs typeface="Calibri"/>
                <a:sym typeface="Calibri"/>
              </a:rPr>
              <a:t>water quality</a:t>
            </a:r>
            <a:r>
              <a:rPr b="0" i="0" lang="en-US" sz="2000" u="none" cap="none" strike="noStrike">
                <a:solidFill>
                  <a:schemeClr val="dk1"/>
                </a:solidFill>
                <a:latin typeface="Calibri"/>
                <a:ea typeface="Calibri"/>
                <a:cs typeface="Calibri"/>
                <a:sym typeface="Calibri"/>
              </a:rPr>
              <a:t> is the determining factor in the success or failure of an aquaculture operation.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At present, </a:t>
            </a:r>
            <a:r>
              <a:rPr b="1" i="0" lang="en-US" sz="2000" u="none" cap="none" strike="noStrike">
                <a:solidFill>
                  <a:schemeClr val="dk1"/>
                </a:solidFill>
                <a:latin typeface="Calibri"/>
                <a:ea typeface="Calibri"/>
                <a:cs typeface="Calibri"/>
                <a:sym typeface="Calibri"/>
              </a:rPr>
              <a:t>aqua farmers rely on manual testing</a:t>
            </a:r>
            <a:r>
              <a:rPr b="0" i="0" lang="en-US" sz="2000" u="none" cap="none" strike="noStrike">
                <a:solidFill>
                  <a:schemeClr val="dk1"/>
                </a:solidFill>
                <a:latin typeface="Calibri"/>
                <a:ea typeface="Calibri"/>
                <a:cs typeface="Calibri"/>
                <a:sym typeface="Calibri"/>
              </a:rPr>
              <a:t> to determine water conditions</a:t>
            </a:r>
            <a:endParaRPr b="1" i="0" sz="2000" u="none" cap="none" strike="noStrike">
              <a:solidFill>
                <a:schemeClr val="dk1"/>
              </a:solidFill>
              <a:latin typeface="Prata"/>
              <a:ea typeface="Prata"/>
              <a:cs typeface="Prata"/>
              <a:sym typeface="Pr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Lake Seloton, South Cotabato" id="83" name="Google Shape;83;p5"/>
          <p:cNvPicPr preferRelativeResize="0"/>
          <p:nvPr/>
        </p:nvPicPr>
        <p:blipFill rotWithShape="1">
          <a:blip r:embed="rId3">
            <a:alphaModFix/>
          </a:blip>
          <a:srcRect b="0" l="0" r="0" t="0"/>
          <a:stretch/>
        </p:blipFill>
        <p:spPr>
          <a:xfrm>
            <a:off x="-179368" y="-220182"/>
            <a:ext cx="4592872" cy="5548086"/>
          </a:xfrm>
          <a:prstGeom prst="rect">
            <a:avLst/>
          </a:prstGeom>
          <a:noFill/>
          <a:ln>
            <a:noFill/>
          </a:ln>
        </p:spPr>
      </p:pic>
      <p:sp>
        <p:nvSpPr>
          <p:cNvPr id="84" name="Google Shape;84;p5"/>
          <p:cNvSpPr txBox="1"/>
          <p:nvPr>
            <p:ph type="title"/>
          </p:nvPr>
        </p:nvSpPr>
        <p:spPr>
          <a:xfrm>
            <a:off x="4632475" y="1587752"/>
            <a:ext cx="3423600" cy="1302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sz="6600"/>
              <a:t>AQua</a:t>
            </a:r>
            <a:endParaRPr sz="6600"/>
          </a:p>
        </p:txBody>
      </p:sp>
      <p:sp>
        <p:nvSpPr>
          <p:cNvPr id="85" name="Google Shape;85;p5"/>
          <p:cNvSpPr/>
          <p:nvPr/>
        </p:nvSpPr>
        <p:spPr>
          <a:xfrm>
            <a:off x="-187274" y="-219456"/>
            <a:ext cx="4600778" cy="5548078"/>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86" name="Google Shape;86;p5"/>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87" name="Google Shape;87;p5"/>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355600" lvl="0" marL="457200" rtl="0" algn="ctr">
              <a:lnSpc>
                <a:spcPct val="200000"/>
              </a:lnSpc>
              <a:spcBef>
                <a:spcPts val="0"/>
              </a:spcBef>
              <a:spcAft>
                <a:spcPts val="0"/>
              </a:spcAft>
              <a:buSzPts val="2000"/>
              <a:buChar char="➔"/>
            </a:pPr>
            <a:r>
              <a:rPr b="1" lang="en-US" sz="2000">
                <a:solidFill>
                  <a:srgbClr val="000000"/>
                </a:solidFill>
              </a:rPr>
              <a:t>Power supply</a:t>
            </a:r>
            <a:endParaRPr b="1" sz="2000"/>
          </a:p>
          <a:p>
            <a:pPr indent="-355600" lvl="0" marL="457200" rtl="0" algn="ctr">
              <a:lnSpc>
                <a:spcPct val="200000"/>
              </a:lnSpc>
              <a:spcBef>
                <a:spcPts val="0"/>
              </a:spcBef>
              <a:spcAft>
                <a:spcPts val="0"/>
              </a:spcAft>
              <a:buSzPts val="2000"/>
              <a:buChar char="➔"/>
            </a:pPr>
            <a:r>
              <a:rPr b="1" lang="en-US" sz="2000">
                <a:solidFill>
                  <a:srgbClr val="000000"/>
                </a:solidFill>
              </a:rPr>
              <a:t>traditional water quality monitoring systems</a:t>
            </a:r>
            <a:endParaRPr b="1" sz="2000"/>
          </a:p>
          <a:p>
            <a:pPr indent="-355600" lvl="0" marL="457200" rtl="0" algn="ctr">
              <a:lnSpc>
                <a:spcPct val="200000"/>
              </a:lnSpc>
              <a:spcBef>
                <a:spcPts val="0"/>
              </a:spcBef>
              <a:spcAft>
                <a:spcPts val="0"/>
              </a:spcAft>
              <a:buSzPts val="2000"/>
              <a:buChar char="➔"/>
            </a:pPr>
            <a:r>
              <a:rPr b="1" lang="en-US" sz="2000">
                <a:solidFill>
                  <a:srgbClr val="000000"/>
                </a:solidFill>
              </a:rPr>
              <a:t>slow fish growth and fish kills in fisheries</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10ea5e809bc_0_0"/>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93" name="Google Shape;93;g10ea5e809bc_0_0"/>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 name="Google Shape;94;g10ea5e809bc_0_0"/>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0ea5e809bc_0_0"/>
          <p:cNvSpPr txBox="1"/>
          <p:nvPr>
            <p:ph type="title"/>
          </p:nvPr>
        </p:nvSpPr>
        <p:spPr>
          <a:xfrm>
            <a:off x="1094500" y="1276750"/>
            <a:ext cx="7047600" cy="2742900"/>
          </a:xfrm>
          <a:prstGeom prst="rect">
            <a:avLst/>
          </a:prstGeom>
          <a:noFill/>
          <a:ln>
            <a:noFill/>
          </a:ln>
        </p:spPr>
        <p:txBody>
          <a:bodyPr anchorCtr="0" anchor="t" bIns="91425" lIns="91425" spcFirstLastPara="1" rIns="91425" wrap="square" tIns="91425">
            <a:noAutofit/>
          </a:bodyPr>
          <a:lstStyle/>
          <a:p>
            <a:pPr indent="-400050" lvl="0" marL="457200" rtl="0" algn="ctr">
              <a:lnSpc>
                <a:spcPct val="150000"/>
              </a:lnSpc>
              <a:spcBef>
                <a:spcPts val="0"/>
              </a:spcBef>
              <a:spcAft>
                <a:spcPts val="0"/>
              </a:spcAft>
              <a:buSzPts val="2700"/>
              <a:buChar char="➔"/>
            </a:pPr>
            <a:r>
              <a:rPr b="1" lang="en-US"/>
              <a:t>Energy-Efficient</a:t>
            </a:r>
            <a:endParaRPr b="1"/>
          </a:p>
          <a:p>
            <a:pPr indent="-400050" lvl="0" marL="457200" rtl="0" algn="ctr">
              <a:lnSpc>
                <a:spcPct val="150000"/>
              </a:lnSpc>
              <a:spcBef>
                <a:spcPts val="0"/>
              </a:spcBef>
              <a:spcAft>
                <a:spcPts val="0"/>
              </a:spcAft>
              <a:buSzPts val="2700"/>
              <a:buChar char="➔"/>
            </a:pPr>
            <a:r>
              <a:rPr b="1" lang="en-US"/>
              <a:t>Lower latency</a:t>
            </a:r>
            <a:endParaRPr b="1"/>
          </a:p>
          <a:p>
            <a:pPr indent="-400050" lvl="0" marL="457200" rtl="0" algn="ctr">
              <a:lnSpc>
                <a:spcPct val="150000"/>
              </a:lnSpc>
              <a:spcBef>
                <a:spcPts val="0"/>
              </a:spcBef>
              <a:spcAft>
                <a:spcPts val="0"/>
              </a:spcAft>
              <a:buSzPts val="2700"/>
              <a:buChar char="➔"/>
            </a:pPr>
            <a:r>
              <a:rPr b="1" lang="en-US"/>
              <a:t>Scalable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Lake Seloton, South Cotabato" id="100" name="Google Shape;100;g10ea5e809bc_1_24"/>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01" name="Google Shape;101;g10ea5e809bc_1_24"/>
          <p:cNvSpPr txBox="1"/>
          <p:nvPr>
            <p:ph type="title"/>
          </p:nvPr>
        </p:nvSpPr>
        <p:spPr>
          <a:xfrm>
            <a:off x="4309200" y="1587750"/>
            <a:ext cx="4350600" cy="16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6000"/>
              <a:t>Objectives</a:t>
            </a:r>
            <a:endParaRPr sz="6000"/>
          </a:p>
        </p:txBody>
      </p:sp>
      <p:sp>
        <p:nvSpPr>
          <p:cNvPr id="102" name="Google Shape;102;g10ea5e809bc_1_24"/>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03" name="Google Shape;103;g10ea5e809bc_1_24"/>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04" name="Google Shape;104;g10ea5e809bc_1_24"/>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400050" lvl="0" marL="457200" rtl="0" algn="ctr">
              <a:lnSpc>
                <a:spcPct val="200000"/>
              </a:lnSpc>
              <a:spcBef>
                <a:spcPts val="0"/>
              </a:spcBef>
              <a:spcAft>
                <a:spcPts val="0"/>
              </a:spcAft>
              <a:buSzPts val="2700"/>
              <a:buChar char="➔"/>
            </a:pPr>
            <a:r>
              <a:rPr b="1" lang="en-US" sz="1900">
                <a:solidFill>
                  <a:srgbClr val="000000"/>
                </a:solidFill>
              </a:rPr>
              <a:t> develop a real-time water quality progress report for water treatment ensuring a safe natatory environment for aquaculture using Raspberry Pi.</a:t>
            </a:r>
            <a:endParaRPr b="1" sz="1900">
              <a:solidFill>
                <a:srgbClr val="000000"/>
              </a:solidFill>
            </a:endParaRPr>
          </a:p>
          <a:p>
            <a:pPr indent="0" lvl="0" marL="457200" rtl="0" algn="ctr">
              <a:lnSpc>
                <a:spcPct val="200000"/>
              </a:lnSpc>
              <a:spcBef>
                <a:spcPts val="800"/>
              </a:spcBef>
              <a:spcAft>
                <a:spcPts val="0"/>
              </a:spcAft>
              <a:buSzPts val="20300"/>
              <a:buNone/>
            </a:pPr>
            <a:r>
              <a:t/>
            </a:r>
            <a:endParaRPr b="1"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10ea5e809bc_1_33"/>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10" name="Google Shape;110;g10ea5e809bc_1_33"/>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1" name="Google Shape;111;g10ea5e809bc_1_33"/>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ea5e809bc_1_33"/>
          <p:cNvSpPr txBox="1"/>
          <p:nvPr>
            <p:ph type="title"/>
          </p:nvPr>
        </p:nvSpPr>
        <p:spPr>
          <a:xfrm>
            <a:off x="447600" y="448125"/>
            <a:ext cx="8248800" cy="4400400"/>
          </a:xfrm>
          <a:prstGeom prst="rect">
            <a:avLst/>
          </a:prstGeom>
          <a:noFill/>
          <a:ln>
            <a:noFill/>
          </a:ln>
        </p:spPr>
        <p:txBody>
          <a:bodyPr anchorCtr="0" anchor="t" bIns="91425" lIns="91425" spcFirstLastPara="1" rIns="91425" wrap="square" tIns="91425">
            <a:noAutofit/>
          </a:bodyPr>
          <a:lstStyle/>
          <a:p>
            <a:pPr indent="-374650" lvl="0" marL="457200" rtl="0" algn="just">
              <a:lnSpc>
                <a:spcPct val="200000"/>
              </a:lnSpc>
              <a:spcBef>
                <a:spcPts val="0"/>
              </a:spcBef>
              <a:spcAft>
                <a:spcPts val="0"/>
              </a:spcAft>
              <a:buSzPts val="2300"/>
              <a:buChar char="➔"/>
            </a:pPr>
            <a:r>
              <a:rPr b="1" lang="en-US" sz="2000">
                <a:solidFill>
                  <a:srgbClr val="000000"/>
                </a:solidFill>
              </a:rPr>
              <a:t>Design and construct the AQua device</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Monitor and measure the water parameters</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Assess the accuracy of the results</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Provide local power supply and collect the data </a:t>
            </a:r>
            <a:endParaRPr b="1" sz="2000">
              <a:solidFill>
                <a:srgbClr val="000000"/>
              </a:solidFill>
            </a:endParaRPr>
          </a:p>
          <a:p>
            <a:pPr indent="-361950" lvl="0" marL="457200" rtl="0" algn="just">
              <a:lnSpc>
                <a:spcPct val="200000"/>
              </a:lnSpc>
              <a:spcBef>
                <a:spcPts val="0"/>
              </a:spcBef>
              <a:spcAft>
                <a:spcPts val="0"/>
              </a:spcAft>
              <a:buClr>
                <a:srgbClr val="000000"/>
              </a:buClr>
              <a:buSzPts val="2100"/>
              <a:buChar char="➔"/>
            </a:pPr>
            <a:r>
              <a:rPr b="1" lang="en-US" sz="2000">
                <a:solidFill>
                  <a:srgbClr val="000000"/>
                </a:solidFill>
              </a:rPr>
              <a:t>Simulate and analyze the quality parameters for quality control </a:t>
            </a:r>
            <a:endParaRPr b="1" sz="2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Lake Seloton, South Cotabato" id="117" name="Google Shape;117;g10ea5e809bc_1_48"/>
          <p:cNvPicPr preferRelativeResize="0"/>
          <p:nvPr/>
        </p:nvPicPr>
        <p:blipFill rotWithShape="1">
          <a:blip r:embed="rId3">
            <a:alphaModFix/>
          </a:blip>
          <a:srcRect b="0" l="0" r="0" t="0"/>
          <a:stretch/>
        </p:blipFill>
        <p:spPr>
          <a:xfrm>
            <a:off x="-179368" y="-220182"/>
            <a:ext cx="4592873" cy="5548086"/>
          </a:xfrm>
          <a:prstGeom prst="rect">
            <a:avLst/>
          </a:prstGeom>
          <a:noFill/>
          <a:ln>
            <a:noFill/>
          </a:ln>
        </p:spPr>
      </p:pic>
      <p:sp>
        <p:nvSpPr>
          <p:cNvPr id="118" name="Google Shape;118;g10ea5e809bc_1_48"/>
          <p:cNvSpPr txBox="1"/>
          <p:nvPr>
            <p:ph type="title"/>
          </p:nvPr>
        </p:nvSpPr>
        <p:spPr>
          <a:xfrm>
            <a:off x="4520050" y="1587750"/>
            <a:ext cx="4065600" cy="130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900"/>
              <a:t>Significance</a:t>
            </a:r>
            <a:endParaRPr sz="4900"/>
          </a:p>
        </p:txBody>
      </p:sp>
      <p:sp>
        <p:nvSpPr>
          <p:cNvPr id="119" name="Google Shape;119;g10ea5e809bc_1_48"/>
          <p:cNvSpPr/>
          <p:nvPr/>
        </p:nvSpPr>
        <p:spPr>
          <a:xfrm>
            <a:off x="-187274" y="-219456"/>
            <a:ext cx="4600800" cy="55482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20" name="Google Shape;120;g10ea5e809bc_1_48"/>
          <p:cNvCxnSpPr/>
          <p:nvPr/>
        </p:nvCxnSpPr>
        <p:spPr>
          <a:xfrm>
            <a:off x="7272848" y="2920881"/>
            <a:ext cx="647100" cy="0"/>
          </a:xfrm>
          <a:prstGeom prst="straightConnector1">
            <a:avLst/>
          </a:prstGeom>
          <a:noFill/>
          <a:ln cap="flat" cmpd="sng" w="19050">
            <a:solidFill>
              <a:schemeClr val="dk1"/>
            </a:solidFill>
            <a:prstDash val="solid"/>
            <a:round/>
            <a:headEnd len="sm" w="sm" type="none"/>
            <a:tailEnd len="sm" w="sm" type="none"/>
          </a:ln>
        </p:spPr>
      </p:cxnSp>
      <p:sp>
        <p:nvSpPr>
          <p:cNvPr id="121" name="Google Shape;121;g10ea5e809bc_1_48"/>
          <p:cNvSpPr txBox="1"/>
          <p:nvPr>
            <p:ph idx="2" type="title"/>
          </p:nvPr>
        </p:nvSpPr>
        <p:spPr>
          <a:xfrm>
            <a:off x="-68400" y="457200"/>
            <a:ext cx="4377600" cy="4535700"/>
          </a:xfrm>
          <a:prstGeom prst="rect">
            <a:avLst/>
          </a:prstGeom>
          <a:noFill/>
          <a:ln>
            <a:noFill/>
          </a:ln>
        </p:spPr>
        <p:txBody>
          <a:bodyPr anchorCtr="0" anchor="ctr" bIns="91425" lIns="91425" spcFirstLastPara="1" rIns="91425" wrap="square" tIns="91425">
            <a:noAutofit/>
          </a:bodyPr>
          <a:lstStyle/>
          <a:p>
            <a:pPr indent="-387350" lvl="0" marL="457200" rtl="0" algn="ctr">
              <a:lnSpc>
                <a:spcPct val="200000"/>
              </a:lnSpc>
              <a:spcBef>
                <a:spcPts val="0"/>
              </a:spcBef>
              <a:spcAft>
                <a:spcPts val="0"/>
              </a:spcAft>
              <a:buSzPts val="2500"/>
              <a:buChar char="➔"/>
            </a:pPr>
            <a:r>
              <a:rPr b="1" lang="en-US" sz="2500">
                <a:solidFill>
                  <a:srgbClr val="000000"/>
                </a:solidFill>
              </a:rPr>
              <a:t>Aquaculturists</a:t>
            </a:r>
            <a:endParaRPr b="1" sz="2500"/>
          </a:p>
          <a:p>
            <a:pPr indent="-387350" lvl="0" marL="457200" rtl="0" algn="ctr">
              <a:lnSpc>
                <a:spcPct val="200000"/>
              </a:lnSpc>
              <a:spcBef>
                <a:spcPts val="0"/>
              </a:spcBef>
              <a:spcAft>
                <a:spcPts val="0"/>
              </a:spcAft>
              <a:buSzPts val="2500"/>
              <a:buChar char="➔"/>
            </a:pPr>
            <a:r>
              <a:rPr b="1" lang="en-US" sz="2500">
                <a:solidFill>
                  <a:srgbClr val="000000"/>
                </a:solidFill>
              </a:rPr>
              <a:t>Future Researchers</a:t>
            </a:r>
            <a:endParaRPr b="1" sz="2500"/>
          </a:p>
          <a:p>
            <a:pPr indent="-387350" lvl="0" marL="457200" rtl="0" algn="ctr">
              <a:lnSpc>
                <a:spcPct val="200000"/>
              </a:lnSpc>
              <a:spcBef>
                <a:spcPts val="0"/>
              </a:spcBef>
              <a:spcAft>
                <a:spcPts val="0"/>
              </a:spcAft>
              <a:buSzPts val="2500"/>
              <a:buChar char="➔"/>
            </a:pPr>
            <a:r>
              <a:rPr b="1" lang="en-US" sz="2500"/>
              <a:t>University</a:t>
            </a:r>
            <a:endParaRPr b="1" sz="2500"/>
          </a:p>
          <a:p>
            <a:pPr indent="-387350" lvl="0" marL="457200" rtl="0" algn="ctr">
              <a:lnSpc>
                <a:spcPct val="200000"/>
              </a:lnSpc>
              <a:spcBef>
                <a:spcPts val="0"/>
              </a:spcBef>
              <a:spcAft>
                <a:spcPts val="0"/>
              </a:spcAft>
              <a:buSzPts val="2500"/>
              <a:buChar char="➔"/>
            </a:pPr>
            <a:r>
              <a:rPr b="1" lang="en-US" sz="2500"/>
              <a:t>Researchers</a:t>
            </a:r>
            <a:endParaRPr b="1" sz="2500"/>
          </a:p>
          <a:p>
            <a:pPr indent="0" lvl="0" marL="457200" rtl="0" algn="ctr">
              <a:lnSpc>
                <a:spcPct val="200000"/>
              </a:lnSpc>
              <a:spcBef>
                <a:spcPts val="0"/>
              </a:spcBef>
              <a:spcAft>
                <a:spcPts val="0"/>
              </a:spcAft>
              <a:buSzPts val="20300"/>
              <a:buNone/>
            </a:pPr>
            <a:r>
              <a:t/>
            </a:r>
            <a:endParaRPr b="1"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0ea5e809bc_1_64"/>
          <p:cNvPicPr preferRelativeResize="0"/>
          <p:nvPr/>
        </p:nvPicPr>
        <p:blipFill rotWithShape="1">
          <a:blip r:embed="rId3">
            <a:alphaModFix/>
          </a:blip>
          <a:srcRect b="0" l="0" r="0" t="0"/>
          <a:stretch/>
        </p:blipFill>
        <p:spPr>
          <a:xfrm>
            <a:off x="0" y="0"/>
            <a:ext cx="9144000" cy="5137099"/>
          </a:xfrm>
          <a:prstGeom prst="rect">
            <a:avLst/>
          </a:prstGeom>
          <a:noFill/>
          <a:ln>
            <a:noFill/>
          </a:ln>
        </p:spPr>
      </p:pic>
      <p:sp>
        <p:nvSpPr>
          <p:cNvPr id="127" name="Google Shape;127;g10ea5e809bc_1_64"/>
          <p:cNvSpPr/>
          <p:nvPr/>
        </p:nvSpPr>
        <p:spPr>
          <a:xfrm>
            <a:off x="150" y="100"/>
            <a:ext cx="9144000" cy="5143500"/>
          </a:xfrm>
          <a:prstGeom prst="rect">
            <a:avLst/>
          </a:prstGeom>
          <a:solidFill>
            <a:srgbClr val="E5E5DB">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8" name="Google Shape;128;g10ea5e809bc_1_64"/>
          <p:cNvSpPr/>
          <p:nvPr/>
        </p:nvSpPr>
        <p:spPr>
          <a:xfrm>
            <a:off x="447600" y="448000"/>
            <a:ext cx="8248800" cy="4400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0ea5e809bc_1_64"/>
          <p:cNvSpPr txBox="1"/>
          <p:nvPr>
            <p:ph type="title"/>
          </p:nvPr>
        </p:nvSpPr>
        <p:spPr>
          <a:xfrm>
            <a:off x="447600" y="457200"/>
            <a:ext cx="8248800" cy="44004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2700"/>
              <a:buNone/>
            </a:pPr>
            <a:r>
              <a:rPr b="1" lang="en-US" sz="3000">
                <a:solidFill>
                  <a:srgbClr val="000000"/>
                </a:solidFill>
              </a:rPr>
              <a:t> Scopes and Delimitations</a:t>
            </a:r>
            <a:endParaRPr b="1" sz="3000"/>
          </a:p>
          <a:p>
            <a:pPr indent="-342900" lvl="0" marL="457200" rtl="0" algn="just">
              <a:lnSpc>
                <a:spcPct val="200000"/>
              </a:lnSpc>
              <a:spcBef>
                <a:spcPts val="0"/>
              </a:spcBef>
              <a:spcAft>
                <a:spcPts val="0"/>
              </a:spcAft>
              <a:buSzPts val="1800"/>
              <a:buChar char="➔"/>
            </a:pPr>
            <a:r>
              <a:rPr b="1" lang="en-US" sz="1800">
                <a:solidFill>
                  <a:srgbClr val="000000"/>
                </a:solidFill>
              </a:rPr>
              <a:t>Raspberry Pi</a:t>
            </a:r>
            <a:endParaRPr b="1" sz="1800">
              <a:solidFill>
                <a:srgbClr val="000000"/>
              </a:solidFill>
            </a:endParaRPr>
          </a:p>
          <a:p>
            <a:pPr indent="-342900" lvl="0" marL="457200" rtl="0" algn="just">
              <a:lnSpc>
                <a:spcPct val="200000"/>
              </a:lnSpc>
              <a:spcBef>
                <a:spcPts val="0"/>
              </a:spcBef>
              <a:spcAft>
                <a:spcPts val="0"/>
              </a:spcAft>
              <a:buClr>
                <a:srgbClr val="000000"/>
              </a:buClr>
              <a:buSzPts val="1800"/>
              <a:buChar char="➔"/>
            </a:pPr>
            <a:r>
              <a:rPr b="1" lang="en-US" sz="1800">
                <a:solidFill>
                  <a:srgbClr val="000000"/>
                </a:solidFill>
              </a:rPr>
              <a:t>Zigbee module interface</a:t>
            </a:r>
            <a:endParaRPr b="1" sz="1800">
              <a:solidFill>
                <a:srgbClr val="000000"/>
              </a:solidFill>
            </a:endParaRPr>
          </a:p>
          <a:p>
            <a:pPr indent="-342900" lvl="0" marL="457200" rtl="0" algn="just">
              <a:lnSpc>
                <a:spcPct val="200000"/>
              </a:lnSpc>
              <a:spcBef>
                <a:spcPts val="0"/>
              </a:spcBef>
              <a:spcAft>
                <a:spcPts val="0"/>
              </a:spcAft>
              <a:buSzPts val="1800"/>
              <a:buChar char="➔"/>
            </a:pPr>
            <a:r>
              <a:rPr b="1" lang="en-US" sz="1800">
                <a:solidFill>
                  <a:srgbClr val="000000"/>
                </a:solidFill>
              </a:rPr>
              <a:t> pH, temperature, and turbidity of the water </a:t>
            </a:r>
            <a:endParaRPr b="1" sz="1800"/>
          </a:p>
          <a:p>
            <a:pPr indent="-342900" lvl="0" marL="457200" rtl="0" algn="just">
              <a:lnSpc>
                <a:spcPct val="200000"/>
              </a:lnSpc>
              <a:spcBef>
                <a:spcPts val="0"/>
              </a:spcBef>
              <a:spcAft>
                <a:spcPts val="0"/>
              </a:spcAft>
              <a:buSzPts val="1800"/>
              <a:buChar char="➔"/>
            </a:pPr>
            <a:r>
              <a:rPr b="1" lang="en-US" sz="1800">
                <a:solidFill>
                  <a:srgbClr val="000000"/>
                </a:solidFill>
              </a:rPr>
              <a:t>Department of Environment and Natural Resources' (DENR) standard levels</a:t>
            </a:r>
            <a:endParaRPr b="1" sz="1800"/>
          </a:p>
          <a:p>
            <a:pPr indent="0" lvl="0" marL="457200" rtl="0" algn="ctr">
              <a:lnSpc>
                <a:spcPct val="150000"/>
              </a:lnSpc>
              <a:spcBef>
                <a:spcPts val="0"/>
              </a:spcBef>
              <a:spcAft>
                <a:spcPts val="0"/>
              </a:spcAft>
              <a:buSzPts val="2700"/>
              <a:buNone/>
            </a:pPr>
            <a:r>
              <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Annual Review Pitch Deck by Slidesgo">
  <a:themeElements>
    <a:clrScheme name="Simple Light">
      <a:dk1>
        <a:srgbClr val="252525"/>
      </a:dk1>
      <a:lt1>
        <a:srgbClr val="F5F6F1"/>
      </a:lt1>
      <a:dk2>
        <a:srgbClr val="E5E5DB"/>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